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86" r:id="rId2"/>
    <p:sldId id="256" r:id="rId3"/>
    <p:sldId id="257" r:id="rId4"/>
    <p:sldId id="28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87" r:id="rId26"/>
    <p:sldId id="288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6423982824064463E-2"/>
          <c:y val="3.8079240163669585E-2"/>
          <c:w val="0.87828711849509788"/>
          <c:h val="0.934659414667502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национальности</c:v>
                </c:pt>
              </c:strCache>
            </c:strRef>
          </c:tx>
          <c:explosion val="38"/>
          <c:cat>
            <c:strRef>
              <c:f>Лист1!$A$2:$A$10</c:f>
              <c:strCache>
                <c:ptCount val="9"/>
                <c:pt idx="0">
                  <c:v>русские</c:v>
                </c:pt>
                <c:pt idx="1">
                  <c:v>карелы</c:v>
                </c:pt>
                <c:pt idx="2">
                  <c:v>белорусы</c:v>
                </c:pt>
                <c:pt idx="3">
                  <c:v>евреи</c:v>
                </c:pt>
                <c:pt idx="4">
                  <c:v>татары</c:v>
                </c:pt>
                <c:pt idx="5">
                  <c:v>армяне</c:v>
                </c:pt>
                <c:pt idx="6">
                  <c:v>финны</c:v>
                </c:pt>
                <c:pt idx="7">
                  <c:v>украинцы</c:v>
                </c:pt>
                <c:pt idx="8">
                  <c:v>чуваши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0.92200000000000004</c:v>
                </c:pt>
                <c:pt idx="1">
                  <c:v>2.6000000000000009E-2</c:v>
                </c:pt>
                <c:pt idx="2" formatCode="0%">
                  <c:v>1.0000000000000007E-2</c:v>
                </c:pt>
                <c:pt idx="3">
                  <c:v>5.0000000000000027E-3</c:v>
                </c:pt>
                <c:pt idx="4">
                  <c:v>1.0000000000000007E-2</c:v>
                </c:pt>
                <c:pt idx="5">
                  <c:v>5.0000000000000027E-3</c:v>
                </c:pt>
                <c:pt idx="6" formatCode="0%">
                  <c:v>1.0000000000000007E-2</c:v>
                </c:pt>
                <c:pt idx="7" formatCode="0.00%">
                  <c:v>5.0000000000000027E-3</c:v>
                </c:pt>
                <c:pt idx="8" formatCode="0.00%">
                  <c:v>5.0000000000000027E-3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8849272512789426"/>
          <c:y val="0"/>
          <c:w val="0.20254873878625262"/>
          <c:h val="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0.115</c:v>
                </c:pt>
                <c:pt idx="1">
                  <c:v>0.60200000000000031</c:v>
                </c:pt>
                <c:pt idx="2">
                  <c:v>5.9000000000000018E-2</c:v>
                </c:pt>
                <c:pt idx="3">
                  <c:v>0.224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0.111</c:v>
                </c:pt>
                <c:pt idx="1">
                  <c:v>0.62700000000000033</c:v>
                </c:pt>
                <c:pt idx="2">
                  <c:v>7.0999999999999994E-2</c:v>
                </c:pt>
                <c:pt idx="3">
                  <c:v>0.191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 год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0.13</c:v>
                </c:pt>
                <c:pt idx="1">
                  <c:v>0.65000000000000036</c:v>
                </c:pt>
                <c:pt idx="2">
                  <c:v>3.0000000000000002E-2</c:v>
                </c:pt>
                <c:pt idx="3">
                  <c:v>0.19</c:v>
                </c:pt>
              </c:numCache>
            </c:numRef>
          </c:val>
        </c:ser>
        <c:shape val="cylinder"/>
        <c:axId val="98845440"/>
        <c:axId val="98846976"/>
        <c:axId val="0"/>
      </c:bar3DChart>
      <c:catAx>
        <c:axId val="98845440"/>
        <c:scaling>
          <c:orientation val="minMax"/>
        </c:scaling>
        <c:axPos val="l"/>
        <c:tickLblPos val="nextTo"/>
        <c:crossAx val="98846976"/>
        <c:crosses val="autoZero"/>
        <c:auto val="1"/>
        <c:lblAlgn val="ctr"/>
        <c:lblOffset val="100"/>
      </c:catAx>
      <c:valAx>
        <c:axId val="98846976"/>
        <c:scaling>
          <c:orientation val="minMax"/>
        </c:scaling>
        <c:axPos val="b"/>
        <c:majorGridlines/>
        <c:numFmt formatCode="0%" sourceLinked="1"/>
        <c:tickLblPos val="nextTo"/>
        <c:crossAx val="98845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133883452289982"/>
          <c:y val="0.17460484106153398"/>
          <c:w val="0.13947107533703026"/>
          <c:h val="0.4312133899929178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3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доброжелательно</c:v>
                </c:pt>
                <c:pt idx="1">
                  <c:v>спокойно, с пониманием</c:v>
                </c:pt>
                <c:pt idx="2">
                  <c:v>равнодушно</c:v>
                </c:pt>
                <c:pt idx="3">
                  <c:v>с раздражением</c:v>
                </c:pt>
                <c:pt idx="4">
                  <c:v>нетерпимо</c:v>
                </c:pt>
                <c:pt idx="5">
                  <c:v>таких нет</c:v>
                </c:pt>
                <c:pt idx="6">
                  <c:v>затрудняюсь ответить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 formatCode="0.0%">
                  <c:v>0.13100000000000001</c:v>
                </c:pt>
                <c:pt idx="1">
                  <c:v>0.36000000000000015</c:v>
                </c:pt>
                <c:pt idx="2" formatCode="0.0%">
                  <c:v>0.19600000000000001</c:v>
                </c:pt>
                <c:pt idx="3">
                  <c:v>9.0000000000000024E-2</c:v>
                </c:pt>
                <c:pt idx="4" formatCode="0.0%">
                  <c:v>4.2000000000000023E-2</c:v>
                </c:pt>
                <c:pt idx="5">
                  <c:v>6.0000000000000026E-2</c:v>
                </c:pt>
                <c:pt idx="6" formatCode="0.0%">
                  <c:v>0.12100000000000002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доброжелательно</c:v>
                </c:pt>
                <c:pt idx="1">
                  <c:v>спокойно, с пониманием</c:v>
                </c:pt>
                <c:pt idx="2">
                  <c:v>равнодушно</c:v>
                </c:pt>
                <c:pt idx="3">
                  <c:v>с раздражением</c:v>
                </c:pt>
                <c:pt idx="4">
                  <c:v>нетерпимо</c:v>
                </c:pt>
                <c:pt idx="5">
                  <c:v>таких нет</c:v>
                </c:pt>
                <c:pt idx="6">
                  <c:v>затрудняюсь ответить</c:v>
                </c:pt>
              </c:strCache>
            </c:strRef>
          </c:cat>
          <c:val>
            <c:numRef>
              <c:f>Лист1!$C$2:$C$8</c:f>
              <c:numCache>
                <c:formatCode>0.0%</c:formatCode>
                <c:ptCount val="7"/>
                <c:pt idx="0" formatCode="0%">
                  <c:v>0.1</c:v>
                </c:pt>
                <c:pt idx="1">
                  <c:v>0.39700000000000024</c:v>
                </c:pt>
                <c:pt idx="2">
                  <c:v>0.20200000000000001</c:v>
                </c:pt>
                <c:pt idx="3" formatCode="0%">
                  <c:v>0.05</c:v>
                </c:pt>
                <c:pt idx="4">
                  <c:v>3.2000000000000021E-2</c:v>
                </c:pt>
                <c:pt idx="5">
                  <c:v>3.2000000000000021E-2</c:v>
                </c:pt>
                <c:pt idx="6" formatCode="0%">
                  <c:v>0.19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 г.</c:v>
                </c:pt>
              </c:strCache>
            </c:strRef>
          </c:tx>
          <c:dLbls>
            <c:dLbl>
              <c:idx val="5"/>
              <c:layout>
                <c:manualLayout>
                  <c:x val="2.912787918764868E-3"/>
                  <c:y val="-7.1534832080900057E-2"/>
                </c:manualLayout>
              </c:layout>
              <c:showVal val="1"/>
            </c:dLbl>
            <c:dLbl>
              <c:idx val="6"/>
              <c:layout>
                <c:manualLayout>
                  <c:x val="1.456393959382434E-3"/>
                  <c:y val="-7.7931347840155013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доброжелательно</c:v>
                </c:pt>
                <c:pt idx="1">
                  <c:v>спокойно, с пониманием</c:v>
                </c:pt>
                <c:pt idx="2">
                  <c:v>равнодушно</c:v>
                </c:pt>
                <c:pt idx="3">
                  <c:v>с раздражением</c:v>
                </c:pt>
                <c:pt idx="4">
                  <c:v>нетерпимо</c:v>
                </c:pt>
                <c:pt idx="5">
                  <c:v>таких нет</c:v>
                </c:pt>
                <c:pt idx="6">
                  <c:v>затрудняюсь ответить</c:v>
                </c:pt>
              </c:strCache>
            </c:strRef>
          </c:cat>
          <c:val>
            <c:numRef>
              <c:f>Лист1!$D$2:$D$8</c:f>
              <c:numCache>
                <c:formatCode>0%</c:formatCode>
                <c:ptCount val="7"/>
                <c:pt idx="0" formatCode="0.0%">
                  <c:v>7.6999999999999999E-2</c:v>
                </c:pt>
                <c:pt idx="1">
                  <c:v>0.4</c:v>
                </c:pt>
                <c:pt idx="2">
                  <c:v>0.27</c:v>
                </c:pt>
                <c:pt idx="3" formatCode="0.0%">
                  <c:v>5.7000000000000023E-2</c:v>
                </c:pt>
                <c:pt idx="4" formatCode="0.0%">
                  <c:v>5.0000000000000027E-3</c:v>
                </c:pt>
                <c:pt idx="5">
                  <c:v>2.0000000000000011E-2</c:v>
                </c:pt>
                <c:pt idx="6" formatCode="0.0%">
                  <c:v>0.17100000000000001</c:v>
                </c:pt>
              </c:numCache>
            </c:numRef>
          </c:val>
        </c:ser>
        <c:shape val="cylinder"/>
        <c:axId val="98948224"/>
        <c:axId val="98949760"/>
        <c:axId val="0"/>
      </c:bar3DChart>
      <c:catAx>
        <c:axId val="98948224"/>
        <c:scaling>
          <c:orientation val="minMax"/>
        </c:scaling>
        <c:axPos val="l"/>
        <c:tickLblPos val="nextTo"/>
        <c:crossAx val="98949760"/>
        <c:crosses val="autoZero"/>
        <c:auto val="1"/>
        <c:lblAlgn val="ctr"/>
        <c:lblOffset val="100"/>
      </c:catAx>
      <c:valAx>
        <c:axId val="98949760"/>
        <c:scaling>
          <c:orientation val="minMax"/>
        </c:scaling>
        <c:axPos val="b"/>
        <c:majorGridlines/>
        <c:numFmt formatCode="0%" sourceLinked="1"/>
        <c:tickLblPos val="nextTo"/>
        <c:crossAx val="98948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255291870523485"/>
          <c:y val="0.16356731457260543"/>
          <c:w val="0.13261556428729354"/>
          <c:h val="0.3179272672880542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такого никогда не было</c:v>
                </c:pt>
                <c:pt idx="1">
                  <c:v>очень редко</c:v>
                </c:pt>
                <c:pt idx="2">
                  <c:v>иногда бывают такие факты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 formatCode="0%">
                  <c:v>0.9</c:v>
                </c:pt>
                <c:pt idx="1">
                  <c:v>2.5000000000000001E-2</c:v>
                </c:pt>
                <c:pt idx="2">
                  <c:v>2.5000000000000001E-2</c:v>
                </c:pt>
                <c:pt idx="3" formatCode="0%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1.0540148837809281E-2"/>
                  <c:y val="-0.10038200704218092"/>
                </c:manualLayout>
              </c:layout>
              <c:showVal val="1"/>
            </c:dLbl>
            <c:dLbl>
              <c:idx val="1"/>
              <c:layout>
                <c:manualLayout>
                  <c:x val="1.8068826579101624E-2"/>
                  <c:y val="-6.9830722356209587E-2"/>
                </c:manualLayout>
              </c:layout>
              <c:showVal val="1"/>
            </c:dLbl>
            <c:dLbl>
              <c:idx val="2"/>
              <c:layout>
                <c:manualLayout>
                  <c:x val="2.1080297675618621E-2"/>
                  <c:y val="8.7288402945261967E-3"/>
                </c:manualLayout>
              </c:layout>
              <c:showVal val="1"/>
            </c:dLbl>
            <c:dLbl>
              <c:idx val="3"/>
              <c:layout>
                <c:manualLayout>
                  <c:x val="2.2586033223877044E-2"/>
                  <c:y val="-4.3644201472630983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такого никогда не было</c:v>
                </c:pt>
                <c:pt idx="1">
                  <c:v>очень редко</c:v>
                </c:pt>
                <c:pt idx="2">
                  <c:v>иногда бывают такие факты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0.76200000000000034</c:v>
                </c:pt>
                <c:pt idx="1">
                  <c:v>7.0999999999999994E-2</c:v>
                </c:pt>
                <c:pt idx="2" formatCode="0%">
                  <c:v>4.0000000000000022E-2</c:v>
                </c:pt>
                <c:pt idx="3">
                  <c:v>0.127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 год</c:v>
                </c:pt>
              </c:strCache>
            </c:strRef>
          </c:tx>
          <c:dLbls>
            <c:dLbl>
              <c:idx val="0"/>
              <c:layout>
                <c:manualLayout>
                  <c:x val="7.0769452206293812E-2"/>
                  <c:y val="3.9279781325367871E-2"/>
                </c:manualLayout>
              </c:layout>
              <c:showVal val="1"/>
            </c:dLbl>
            <c:dLbl>
              <c:idx val="1"/>
              <c:layout>
                <c:manualLayout>
                  <c:x val="2.8608975416910938E-2"/>
                  <c:y val="-1.7458024244182104E-2"/>
                </c:manualLayout>
              </c:layout>
              <c:showVal val="1"/>
            </c:dLbl>
            <c:dLbl>
              <c:idx val="2"/>
              <c:layout>
                <c:manualLayout>
                  <c:x val="2.7103239868652446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5.1195008640787902E-2"/>
                  <c:y val="6.5466302208946489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такого никогда не было</c:v>
                </c:pt>
                <c:pt idx="1">
                  <c:v>очень редко</c:v>
                </c:pt>
                <c:pt idx="2">
                  <c:v>иногда бывают такие факты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0.91</c:v>
                </c:pt>
                <c:pt idx="1">
                  <c:v>2.0000000000000011E-2</c:v>
                </c:pt>
                <c:pt idx="2">
                  <c:v>2.0000000000000011E-2</c:v>
                </c:pt>
                <c:pt idx="3">
                  <c:v>0.05</c:v>
                </c:pt>
              </c:numCache>
            </c:numRef>
          </c:val>
        </c:ser>
        <c:shape val="box"/>
        <c:axId val="99067392"/>
        <c:axId val="99068928"/>
        <c:axId val="0"/>
      </c:bar3DChart>
      <c:catAx>
        <c:axId val="99067392"/>
        <c:scaling>
          <c:orientation val="minMax"/>
        </c:scaling>
        <c:axPos val="b"/>
        <c:tickLblPos val="nextTo"/>
        <c:crossAx val="99068928"/>
        <c:crosses val="autoZero"/>
        <c:auto val="1"/>
        <c:lblAlgn val="ctr"/>
        <c:lblOffset val="100"/>
      </c:catAx>
      <c:valAx>
        <c:axId val="99068928"/>
        <c:scaling>
          <c:orientation val="minMax"/>
        </c:scaling>
        <c:delete val="1"/>
        <c:axPos val="l"/>
        <c:majorGridlines/>
        <c:numFmt formatCode="0%" sourceLinked="1"/>
        <c:tickLblPos val="nextTo"/>
        <c:crossAx val="990673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dLbl>
              <c:idx val="2"/>
              <c:layout>
                <c:manualLayout>
                  <c:x val="-2.621509126888381E-2"/>
                  <c:y val="6.3586517405244514E-2"/>
                </c:manualLayout>
              </c:layout>
              <c:showVal val="1"/>
            </c:dLbl>
            <c:dLbl>
              <c:idx val="3"/>
              <c:layout>
                <c:manualLayout>
                  <c:x val="1.693430677023654E-3"/>
                  <c:y val="-0.14563252625603712"/>
                </c:manualLayout>
              </c:layout>
              <c:showVal val="1"/>
            </c:dLbl>
            <c:dLbl>
              <c:idx val="4"/>
              <c:layout>
                <c:manualLayout>
                  <c:x val="-4.369181878147289E-3"/>
                  <c:y val="7.2922657891393586E-2"/>
                </c:manualLayout>
              </c:layout>
              <c:showVal val="1"/>
            </c:dLbl>
            <c:dLbl>
              <c:idx val="5"/>
              <c:layout>
                <c:manualLayout>
                  <c:x val="-2.913017272144196E-3"/>
                  <c:y val="4.1152868621868559E-2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живём дружно</c:v>
                </c:pt>
                <c:pt idx="1">
                  <c:v>отношения ровные</c:v>
                </c:pt>
                <c:pt idx="2">
                  <c:v>нет никаких отношенй</c:v>
                </c:pt>
                <c:pt idx="3">
                  <c:v>иногда возникают разногласия</c:v>
                </c:pt>
                <c:pt idx="4">
                  <c:v>отношения напряжённые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 formatCode="0.0%">
                  <c:v>0.17500000000000004</c:v>
                </c:pt>
                <c:pt idx="1">
                  <c:v>0.51</c:v>
                </c:pt>
                <c:pt idx="2" formatCode="0.0%">
                  <c:v>0.224</c:v>
                </c:pt>
                <c:pt idx="3" formatCode="0.0%">
                  <c:v>2.7000000000000014E-2</c:v>
                </c:pt>
                <c:pt idx="4" formatCode="0.0%">
                  <c:v>1.7000000000000001E-2</c:v>
                </c:pt>
                <c:pt idx="5" formatCode="0.0%">
                  <c:v>4.7000000000000014E-2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-3.9322636903325735E-2"/>
                  <c:y val="-7.9483146756555684E-2"/>
                </c:manualLayout>
              </c:layout>
              <c:showVal val="1"/>
            </c:dLbl>
            <c:dLbl>
              <c:idx val="3"/>
              <c:layout>
                <c:manualLayout>
                  <c:x val="-3.9322636903325714E-2"/>
                  <c:y val="6.3586517405244514E-2"/>
                </c:manualLayout>
              </c:layout>
              <c:showVal val="1"/>
            </c:dLbl>
            <c:dLbl>
              <c:idx val="4"/>
              <c:layout>
                <c:manualLayout>
                  <c:x val="-2.912787918764868E-2"/>
                  <c:y val="-5.1664045391761088E-2"/>
                </c:manualLayout>
              </c:layout>
              <c:showVal val="1"/>
            </c:dLbl>
            <c:dLbl>
              <c:idx val="5"/>
              <c:layout>
                <c:manualLayout>
                  <c:x val="-1.456393959382434E-3"/>
                  <c:y val="-8.3457304094383608E-2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живём дружно</c:v>
                </c:pt>
                <c:pt idx="1">
                  <c:v>отношения ровные</c:v>
                </c:pt>
                <c:pt idx="2">
                  <c:v>нет никаких отношенй</c:v>
                </c:pt>
                <c:pt idx="3">
                  <c:v>иногда возникают разногласия</c:v>
                </c:pt>
                <c:pt idx="4">
                  <c:v>отношения напряжённые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 formatCode="0.0%">
                  <c:v>0.18200000000000008</c:v>
                </c:pt>
                <c:pt idx="1">
                  <c:v>0.51</c:v>
                </c:pt>
                <c:pt idx="2" formatCode="0.0%">
                  <c:v>0.18200000000000008</c:v>
                </c:pt>
                <c:pt idx="3" formatCode="0.0%">
                  <c:v>2.4E-2</c:v>
                </c:pt>
                <c:pt idx="4" formatCode="0.0%">
                  <c:v>1.4999999999999998E-2</c:v>
                </c:pt>
                <c:pt idx="5" formatCode="0.0%">
                  <c:v>8.7000000000000022E-2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 год</c:v>
                </c:pt>
              </c:strCache>
            </c:strRef>
          </c:tx>
          <c:dLbls>
            <c:dLbl>
              <c:idx val="0"/>
              <c:layout>
                <c:manualLayout>
                  <c:x val="-3.9322636903325735E-2"/>
                  <c:y val="-0.1390955068239724"/>
                </c:manualLayout>
              </c:layout>
              <c:showVal val="1"/>
            </c:dLbl>
            <c:dLbl>
              <c:idx val="2"/>
              <c:layout>
                <c:manualLayout>
                  <c:x val="-8.7383637562945937E-3"/>
                  <c:y val="-7.1534832080900071E-2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живём дружно</c:v>
                </c:pt>
                <c:pt idx="1">
                  <c:v>отношения ровные</c:v>
                </c:pt>
                <c:pt idx="2">
                  <c:v>нет никаких отношенй</c:v>
                </c:pt>
                <c:pt idx="3">
                  <c:v>иногда возникают разногласия</c:v>
                </c:pt>
                <c:pt idx="4">
                  <c:v>отношения напряжённые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Лист1!$D$2:$D$7</c:f>
              <c:numCache>
                <c:formatCode>0%</c:formatCode>
                <c:ptCount val="6"/>
                <c:pt idx="0" formatCode="0.0%">
                  <c:v>0.23300000000000001</c:v>
                </c:pt>
                <c:pt idx="1">
                  <c:v>0.46</c:v>
                </c:pt>
                <c:pt idx="2" formatCode="0.0%">
                  <c:v>0.17600000000000007</c:v>
                </c:pt>
                <c:pt idx="3">
                  <c:v>3.0000000000000002E-2</c:v>
                </c:pt>
                <c:pt idx="5" formatCode="0.0%">
                  <c:v>0.10100000000000002</c:v>
                </c:pt>
              </c:numCache>
            </c:numRef>
          </c:val>
        </c:ser>
        <c:marker val="1"/>
        <c:axId val="99161600"/>
        <c:axId val="99163136"/>
      </c:lineChart>
      <c:catAx>
        <c:axId val="99161600"/>
        <c:scaling>
          <c:orientation val="minMax"/>
        </c:scaling>
        <c:axPos val="b"/>
        <c:tickLblPos val="nextTo"/>
        <c:crossAx val="99163136"/>
        <c:crosses val="autoZero"/>
        <c:auto val="1"/>
        <c:lblAlgn val="ctr"/>
        <c:lblOffset val="100"/>
      </c:catAx>
      <c:valAx>
        <c:axId val="99163136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991616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45091768874177651"/>
          <c:y val="0.11150449413164447"/>
          <c:w val="0.51776984113150115"/>
          <c:h val="0.7603465561482467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богатыми и бедными</c:v>
                </c:pt>
                <c:pt idx="1">
                  <c:v>законопослушными и преступностью</c:v>
                </c:pt>
                <c:pt idx="2">
                  <c:v>родителями и детьми</c:v>
                </c:pt>
                <c:pt idx="3">
                  <c:v>местными и приезжими</c:v>
                </c:pt>
                <c:pt idx="4">
                  <c:v>больными и здоровыми</c:v>
                </c:pt>
                <c:pt idx="5">
                  <c:v>чиновниками и гражданами</c:v>
                </c:pt>
                <c:pt idx="6">
                  <c:v>старшими и младшими</c:v>
                </c:pt>
                <c:pt idx="7">
                  <c:v>различными нациями</c:v>
                </c:pt>
                <c:pt idx="8">
                  <c:v>преступные группировки</c:v>
                </c:pt>
                <c:pt idx="9">
                  <c:v>политическими партиями</c:v>
                </c:pt>
                <c:pt idx="10">
                  <c:v>работадателями и рабочими</c:v>
                </c:pt>
                <c:pt idx="11">
                  <c:v>политической элитой и народом</c:v>
                </c:pt>
                <c:pt idx="12">
                  <c:v>между молодёжными группировками</c:v>
                </c:pt>
                <c:pt idx="13">
                  <c:v>образованными и необразованными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83</c:v>
                </c:pt>
                <c:pt idx="1">
                  <c:v>38</c:v>
                </c:pt>
                <c:pt idx="2">
                  <c:v>24</c:v>
                </c:pt>
                <c:pt idx="3">
                  <c:v>8</c:v>
                </c:pt>
                <c:pt idx="4">
                  <c:v>4</c:v>
                </c:pt>
                <c:pt idx="5">
                  <c:v>93</c:v>
                </c:pt>
                <c:pt idx="6">
                  <c:v>22</c:v>
                </c:pt>
                <c:pt idx="7">
                  <c:v>8</c:v>
                </c:pt>
                <c:pt idx="8">
                  <c:v>18</c:v>
                </c:pt>
                <c:pt idx="9">
                  <c:v>33</c:v>
                </c:pt>
                <c:pt idx="10">
                  <c:v>27</c:v>
                </c:pt>
                <c:pt idx="11">
                  <c:v>54</c:v>
                </c:pt>
                <c:pt idx="12">
                  <c:v>22</c:v>
                </c:pt>
                <c:pt idx="13">
                  <c:v>17</c:v>
                </c:pt>
              </c:numCache>
            </c:numRef>
          </c:val>
        </c:ser>
        <c:axId val="99220480"/>
        <c:axId val="98960128"/>
      </c:barChart>
      <c:catAx>
        <c:axId val="99220480"/>
        <c:scaling>
          <c:orientation val="minMax"/>
        </c:scaling>
        <c:axPos val="l"/>
        <c:tickLblPos val="nextTo"/>
        <c:txPr>
          <a:bodyPr/>
          <a:lstStyle/>
          <a:p>
            <a:pPr>
              <a:defRPr sz="1700" baseline="0"/>
            </a:pPr>
            <a:endParaRPr lang="ru-RU"/>
          </a:p>
        </c:txPr>
        <c:crossAx val="98960128"/>
        <c:crosses val="autoZero"/>
        <c:auto val="1"/>
        <c:lblAlgn val="ctr"/>
        <c:lblOffset val="100"/>
      </c:catAx>
      <c:valAx>
        <c:axId val="98960128"/>
        <c:scaling>
          <c:orientation val="minMax"/>
        </c:scaling>
        <c:axPos val="b"/>
        <c:majorGridlines/>
        <c:numFmt formatCode="General" sourceLinked="1"/>
        <c:tickLblPos val="nextTo"/>
        <c:crossAx val="992204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9049132069101493E-4"/>
          <c:y val="0"/>
          <c:w val="0.56211501573063327"/>
          <c:h val="0.85648168978877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скорее всего нет</c:v>
                </c:pt>
                <c:pt idx="1">
                  <c:v>может, но мало вероятно</c:v>
                </c:pt>
                <c:pt idx="2">
                  <c:v>это исключено</c:v>
                </c:pt>
                <c:pt idx="3">
                  <c:v>да, вероятность большая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0.28000000000000008</c:v>
                </c:pt>
                <c:pt idx="1">
                  <c:v>0.37000000000000016</c:v>
                </c:pt>
                <c:pt idx="2">
                  <c:v>0.13</c:v>
                </c:pt>
                <c:pt idx="3">
                  <c:v>3.0000000000000002E-2</c:v>
                </c:pt>
                <c:pt idx="4">
                  <c:v>0.19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041617671033622"/>
          <c:y val="5.6440236637087061E-2"/>
          <c:w val="0.37077328116382507"/>
          <c:h val="0.3527277840269966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axId val="99408128"/>
        <c:axId val="99414016"/>
      </c:barChart>
      <c:catAx>
        <c:axId val="99408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99414016"/>
        <c:crosses val="autoZero"/>
        <c:auto val="1"/>
        <c:lblAlgn val="ctr"/>
        <c:lblOffset val="100"/>
      </c:catAx>
      <c:valAx>
        <c:axId val="99414016"/>
        <c:scaling>
          <c:orientation val="minMax"/>
        </c:scaling>
        <c:axPos val="l"/>
        <c:majorGridlines/>
        <c:numFmt formatCode="General" sourceLinked="1"/>
        <c:tickLblPos val="nextTo"/>
        <c:crossAx val="994081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-6.7085484338708853E-3"/>
                  <c:y val="-8.1881310049065209E-2"/>
                </c:manualLayout>
              </c:layout>
              <c:showVal val="1"/>
            </c:dLbl>
            <c:dLbl>
              <c:idx val="1"/>
              <c:layout>
                <c:manualLayout>
                  <c:x val="1.6771371084677213E-3"/>
                  <c:y val="-8.2384219103101064E-2"/>
                </c:manualLayout>
              </c:layout>
              <c:showVal val="1"/>
            </c:dLbl>
            <c:dLbl>
              <c:idx val="2"/>
              <c:layout>
                <c:manualLayout>
                  <c:x val="-1.173995975927398E-2"/>
                  <c:y val="-8.8940131971803005E-2"/>
                </c:manualLayout>
              </c:layout>
              <c:showVal val="1"/>
            </c:dLbl>
            <c:dLbl>
              <c:idx val="3"/>
              <c:layout>
                <c:manualLayout>
                  <c:x val="-1.0062822650806321E-2"/>
                  <c:y val="-6.7762983367128132E-2"/>
                </c:manualLayout>
              </c:layout>
              <c:showVal val="1"/>
            </c:dLbl>
            <c:dLbl>
              <c:idx val="4"/>
              <c:layout>
                <c:manualLayout>
                  <c:x val="-6.7085484338708853E-3"/>
                  <c:y val="-4.8302827045376924E-2"/>
                </c:manualLayout>
              </c:layout>
              <c:showVal val="1"/>
            </c:dLbl>
            <c:dLbl>
              <c:idx val="5"/>
              <c:layout>
                <c:manualLayout>
                  <c:x val="-2.1802782410080376E-2"/>
                  <c:y val="-0.10083821589854958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не встречал такой информации</c:v>
                </c:pt>
                <c:pt idx="1">
                  <c:v>на стендах</c:v>
                </c:pt>
                <c:pt idx="2">
                  <c:v>статьи, заметки в газетах</c:v>
                </c:pt>
                <c:pt idx="3">
                  <c:v>Интернет</c:v>
                </c:pt>
                <c:pt idx="4">
                  <c:v>слышал, присутствовал на меерприятиях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0.15200000000000008</c:v>
                </c:pt>
                <c:pt idx="1">
                  <c:v>0.34100000000000008</c:v>
                </c:pt>
                <c:pt idx="2">
                  <c:v>0.16600000000000001</c:v>
                </c:pt>
                <c:pt idx="3">
                  <c:v>0.161</c:v>
                </c:pt>
                <c:pt idx="4">
                  <c:v>0.111</c:v>
                </c:pt>
                <c:pt idx="5">
                  <c:v>6.9000000000000034E-2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dLbls>
            <c:dLbl>
              <c:idx val="0"/>
              <c:layout>
                <c:manualLayout>
                  <c:x val="8.2179718314918201E-2"/>
                  <c:y val="-4.3360115317421693E-3"/>
                </c:manualLayout>
              </c:layout>
              <c:showVal val="1"/>
            </c:dLbl>
            <c:dLbl>
              <c:idx val="1"/>
              <c:layout>
                <c:manualLayout>
                  <c:x val="4.5282701928628495E-2"/>
                  <c:y val="-8.6720230634843298E-3"/>
                </c:manualLayout>
              </c:layout>
              <c:showVal val="1"/>
            </c:dLbl>
            <c:dLbl>
              <c:idx val="2"/>
              <c:layout>
                <c:manualLayout>
                  <c:x val="6.8762621447176583E-2"/>
                  <c:y val="4.3360115317421693E-3"/>
                </c:manualLayout>
              </c:layout>
              <c:showVal val="1"/>
            </c:dLbl>
            <c:dLbl>
              <c:idx val="3"/>
              <c:layout>
                <c:manualLayout>
                  <c:x val="6.5408347230241123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0.1006282265080632"/>
                  <c:y val="-2.6016069190452983E-2"/>
                </c:manualLayout>
              </c:layout>
              <c:showVal val="1"/>
            </c:dLbl>
            <c:dLbl>
              <c:idx val="5"/>
              <c:layout>
                <c:manualLayout>
                  <c:x val="6.0376935904838031E-2"/>
                  <c:y val="-4.3360115317421693E-3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не встречал такой информации</c:v>
                </c:pt>
                <c:pt idx="1">
                  <c:v>на стендах</c:v>
                </c:pt>
                <c:pt idx="2">
                  <c:v>статьи, заметки в газетах</c:v>
                </c:pt>
                <c:pt idx="3">
                  <c:v>Интернет</c:v>
                </c:pt>
                <c:pt idx="4">
                  <c:v>слышал, присутствовал на меерприятиях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0.12000000000000002</c:v>
                </c:pt>
                <c:pt idx="1">
                  <c:v>0.26</c:v>
                </c:pt>
                <c:pt idx="2">
                  <c:v>0.14000000000000001</c:v>
                </c:pt>
                <c:pt idx="3">
                  <c:v>0.24000000000000007</c:v>
                </c:pt>
                <c:pt idx="4">
                  <c:v>0.16</c:v>
                </c:pt>
                <c:pt idx="5">
                  <c:v>8.0000000000000043E-2</c:v>
                </c:pt>
              </c:numCache>
            </c:numRef>
          </c:val>
        </c:ser>
        <c:shape val="cylinder"/>
        <c:axId val="99337344"/>
        <c:axId val="99338880"/>
        <c:axId val="0"/>
      </c:bar3DChart>
      <c:catAx>
        <c:axId val="99337344"/>
        <c:scaling>
          <c:orientation val="minMax"/>
        </c:scaling>
        <c:axPos val="l"/>
        <c:tickLblPos val="nextTo"/>
        <c:crossAx val="99338880"/>
        <c:crosses val="autoZero"/>
        <c:auto val="1"/>
        <c:lblAlgn val="ctr"/>
        <c:lblOffset val="100"/>
      </c:catAx>
      <c:valAx>
        <c:axId val="99338880"/>
        <c:scaling>
          <c:orientation val="minMax"/>
        </c:scaling>
        <c:delete val="1"/>
        <c:axPos val="b"/>
        <c:majorGridlines/>
        <c:numFmt formatCode="0.0%" sourceLinked="1"/>
        <c:tickLblPos val="nextTo"/>
        <c:crossAx val="99337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722129810940482"/>
          <c:y val="0.38437478981440226"/>
          <c:w val="0.15271587923978938"/>
          <c:h val="0.4220345863496214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2.8608975416910914E-2"/>
                  <c:y val="-8.4027902167486138E-2"/>
                </c:manualLayout>
              </c:layout>
              <c:showVal val="1"/>
            </c:dLbl>
            <c:dLbl>
              <c:idx val="1"/>
              <c:layout>
                <c:manualLayout>
                  <c:x val="1.656309103084316E-2"/>
                  <c:y val="-8.4027902167486068E-2"/>
                </c:manualLayout>
              </c:layout>
              <c:showVal val="1"/>
            </c:dLbl>
            <c:dLbl>
              <c:idx val="2"/>
              <c:layout>
                <c:manualLayout>
                  <c:x val="5.5209665649375167E-17"/>
                  <c:y val="-0.10408408271684301"/>
                </c:manualLayout>
              </c:layout>
              <c:showVal val="1"/>
            </c:dLbl>
            <c:dLbl>
              <c:idx val="3"/>
              <c:layout>
                <c:manualLayout>
                  <c:x val="-5.5209665649375167E-17"/>
                  <c:y val="-8.3689728568510244E-2"/>
                </c:manualLayout>
              </c:layout>
              <c:showVal val="1"/>
            </c:dLbl>
            <c:dLbl>
              <c:idx val="4"/>
              <c:layout>
                <c:manualLayout>
                  <c:x val="1.3551619934326273E-2"/>
                  <c:y val="-0.12411210709409733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предачи по ТВ, радио</c:v>
                </c:pt>
                <c:pt idx="1">
                  <c:v>Интернет</c:v>
                </c:pt>
                <c:pt idx="2">
                  <c:v>Статьи, заметки в газетах</c:v>
                </c:pt>
                <c:pt idx="3">
                  <c:v>в памятках на стендах</c:v>
                </c:pt>
                <c:pt idx="4">
                  <c:v>затрудняюь ответить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0.32800000000000018</c:v>
                </c:pt>
                <c:pt idx="1">
                  <c:v>0.21100000000000008</c:v>
                </c:pt>
                <c:pt idx="2">
                  <c:v>0.18500000000000008</c:v>
                </c:pt>
                <c:pt idx="3">
                  <c:v>0.15800000000000008</c:v>
                </c:pt>
                <c:pt idx="4">
                  <c:v>0.11799999999999998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dLbls>
            <c:dLbl>
              <c:idx val="0"/>
              <c:layout>
                <c:manualLayout>
                  <c:x val="-4.517206644775406E-3"/>
                  <c:y val="-0.10271012142498989"/>
                </c:manualLayout>
              </c:layout>
              <c:showVal val="1"/>
            </c:dLbl>
            <c:dLbl>
              <c:idx val="1"/>
              <c:layout>
                <c:manualLayout>
                  <c:x val="3.0114710965169381E-2"/>
                  <c:y val="-8.3689728568510258E-2"/>
                </c:manualLayout>
              </c:layout>
              <c:showVal val="1"/>
            </c:dLbl>
            <c:dLbl>
              <c:idx val="2"/>
              <c:layout>
                <c:manualLayout>
                  <c:x val="1.9574562127360095E-2"/>
                  <c:y val="-8.3689728568510258E-2"/>
                </c:manualLayout>
              </c:layout>
              <c:showVal val="1"/>
            </c:dLbl>
            <c:dLbl>
              <c:idx val="3"/>
              <c:layout>
                <c:manualLayout>
                  <c:x val="4.9689273092529462E-2"/>
                  <c:y val="-0.10651419999628577"/>
                </c:manualLayout>
              </c:layout>
              <c:showVal val="1"/>
            </c:dLbl>
            <c:dLbl>
              <c:idx val="4"/>
              <c:layout>
                <c:manualLayout>
                  <c:x val="2.2586033223877085E-2"/>
                  <c:y val="-0.10651419999628579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предачи по ТВ, радио</c:v>
                </c:pt>
                <c:pt idx="1">
                  <c:v>Интернет</c:v>
                </c:pt>
                <c:pt idx="2">
                  <c:v>Статьи, заметки в газетах</c:v>
                </c:pt>
                <c:pt idx="3">
                  <c:v>в памятках на стендах</c:v>
                </c:pt>
                <c:pt idx="4">
                  <c:v>затрудняюь ответить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0.30500000000000022</c:v>
                </c:pt>
                <c:pt idx="1">
                  <c:v>0.30500000000000022</c:v>
                </c:pt>
                <c:pt idx="2">
                  <c:v>0.13300000000000001</c:v>
                </c:pt>
                <c:pt idx="3" formatCode="0%">
                  <c:v>0.17</c:v>
                </c:pt>
                <c:pt idx="4">
                  <c:v>8.7000000000000022E-2</c:v>
                </c:pt>
              </c:numCache>
            </c:numRef>
          </c:val>
        </c:ser>
        <c:shape val="cylinder"/>
        <c:axId val="114790784"/>
        <c:axId val="114792320"/>
        <c:axId val="0"/>
      </c:bar3DChart>
      <c:catAx>
        <c:axId val="114790784"/>
        <c:scaling>
          <c:orientation val="minMax"/>
        </c:scaling>
        <c:axPos val="l"/>
        <c:tickLblPos val="nextTo"/>
        <c:crossAx val="114792320"/>
        <c:crosses val="autoZero"/>
        <c:auto val="1"/>
        <c:lblAlgn val="ctr"/>
        <c:lblOffset val="100"/>
      </c:catAx>
      <c:valAx>
        <c:axId val="114792320"/>
        <c:scaling>
          <c:orientation val="minMax"/>
        </c:scaling>
        <c:delete val="1"/>
        <c:axPos val="b"/>
        <c:majorGridlines/>
        <c:numFmt formatCode="0.0%" sourceLinked="1"/>
        <c:tickLblPos val="nextTo"/>
        <c:crossAx val="1147907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затрудняюсь ответить</c:v>
                </c:pt>
                <c:pt idx="1">
                  <c:v>вполне достаточно</c:v>
                </c:pt>
                <c:pt idx="2">
                  <c:v>что то предпринимается</c:v>
                </c:pt>
                <c:pt idx="3">
                  <c:v>не вижу никакой работы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0.37000000000000016</c:v>
                </c:pt>
                <c:pt idx="1">
                  <c:v>0.19</c:v>
                </c:pt>
                <c:pt idx="2">
                  <c:v>0.25</c:v>
                </c:pt>
                <c:pt idx="3">
                  <c:v>0.19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8039708413661823"/>
          <c:y val="2.8994940310272839E-2"/>
          <c:w val="0.63101675176577843"/>
          <c:h val="0.84187878080945899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dLbls>
            <c:dLbl>
              <c:idx val="0"/>
              <c:layout>
                <c:manualLayout>
                  <c:x val="4.3749999999999997E-2"/>
                  <c:y val="-9.3750000000000222E-3"/>
                </c:manualLayout>
              </c:layout>
              <c:showVal val="1"/>
            </c:dLbl>
            <c:dLbl>
              <c:idx val="1"/>
              <c:layout>
                <c:manualLayout>
                  <c:x val="1.5819960545695774E-2"/>
                  <c:y val="-5.271807329140522E-3"/>
                </c:manualLayout>
              </c:layout>
              <c:showVal val="1"/>
            </c:dLbl>
            <c:dLbl>
              <c:idx val="2"/>
              <c:layout>
                <c:manualLayout>
                  <c:x val="4.5528136627428592E-2"/>
                  <c:y val="-5.271807329140522E-3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0.95000000000000029</c:v>
                </c:pt>
                <c:pt idx="1">
                  <c:v>0.9600000000000003</c:v>
                </c:pt>
                <c:pt idx="2">
                  <c:v>0.97000000000000031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</c:v>
                </c:pt>
              </c:strCache>
            </c:strRef>
          </c:tx>
          <c:dLbls>
            <c:dLbl>
              <c:idx val="0"/>
              <c:layout>
                <c:manualLayout>
                  <c:x val="3.7500000000000054E-2"/>
                  <c:y val="-2.8124999999999987E-2"/>
                </c:manualLayout>
              </c:layout>
              <c:showVal val="1"/>
            </c:dLbl>
            <c:dLbl>
              <c:idx val="1"/>
              <c:layout>
                <c:manualLayout>
                  <c:x val="3.1250000000000042E-2"/>
                  <c:y val="-1.8749999999999999E-2"/>
                </c:manualLayout>
              </c:layout>
              <c:showVal val="1"/>
            </c:dLbl>
            <c:dLbl>
              <c:idx val="2"/>
              <c:layout>
                <c:manualLayout>
                  <c:x val="2.384807156674831E-2"/>
                  <c:y val="-2.1087229316562081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0.05</c:v>
                </c:pt>
                <c:pt idx="1">
                  <c:v>4.0000000000000022E-2</c:v>
                </c:pt>
                <c:pt idx="2">
                  <c:v>3.0000000000000002E-2</c:v>
                </c:pt>
              </c:numCache>
            </c:numRef>
          </c:val>
        </c:ser>
        <c:shape val="cylinder"/>
        <c:axId val="67777280"/>
        <c:axId val="67778816"/>
        <c:axId val="0"/>
      </c:bar3DChart>
      <c:catAx>
        <c:axId val="67777280"/>
        <c:scaling>
          <c:orientation val="minMax"/>
        </c:scaling>
        <c:axPos val="l"/>
        <c:tickLblPos val="nextTo"/>
        <c:crossAx val="67778816"/>
        <c:crosses val="autoZero"/>
        <c:auto val="1"/>
        <c:lblAlgn val="ctr"/>
        <c:lblOffset val="100"/>
      </c:catAx>
      <c:valAx>
        <c:axId val="67778816"/>
        <c:scaling>
          <c:orientation val="minMax"/>
        </c:scaling>
        <c:axPos val="b"/>
        <c:majorGridlines/>
        <c:numFmt formatCode="0%" sourceLinked="1"/>
        <c:tickLblPos val="nextTo"/>
        <c:crossAx val="67777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696249211383244"/>
          <c:y val="0.42971041173645497"/>
          <c:w val="0.10993414722915128"/>
          <c:h val="0.1405791765270913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44535377434549162"/>
          <c:y val="5.1968963889242742E-2"/>
          <c:w val="0.42389194462307767"/>
          <c:h val="0.80515705010657312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7. резкие отрицательные высказывания на религиозные темы</c:v>
                </c:pt>
                <c:pt idx="1">
                  <c:v>6. осквернение, разрушение памятников, храмов, могил</c:v>
                </c:pt>
                <c:pt idx="2">
                  <c:v>5 проявление агрессии, нетерпимого поведения среди молодёжи</c:v>
                </c:pt>
                <c:pt idx="3">
                  <c:v>4. унижение, оскорбление из-за национальной принадлежности</c:v>
                </c:pt>
                <c:pt idx="4">
                  <c:v>3. распространение информации экстремистского характера в Интернете</c:v>
                </c:pt>
                <c:pt idx="5">
                  <c:v>2. затрудняюсь ответить</c:v>
                </c:pt>
                <c:pt idx="6">
                  <c:v>1. агрессивное поведение из-за низкого уровня жизни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14</c:v>
                </c:pt>
                <c:pt idx="1">
                  <c:v>11</c:v>
                </c:pt>
                <c:pt idx="2">
                  <c:v>37</c:v>
                </c:pt>
                <c:pt idx="3">
                  <c:v>9</c:v>
                </c:pt>
                <c:pt idx="4">
                  <c:v>22</c:v>
                </c:pt>
                <c:pt idx="5">
                  <c:v>57</c:v>
                </c:pt>
                <c:pt idx="6">
                  <c:v>31</c:v>
                </c:pt>
              </c:numCache>
            </c:numRef>
          </c:val>
        </c:ser>
        <c:shape val="cylinder"/>
        <c:axId val="112793472"/>
        <c:axId val="112795008"/>
        <c:axId val="0"/>
      </c:bar3DChart>
      <c:catAx>
        <c:axId val="112793472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12795008"/>
        <c:crosses val="autoZero"/>
        <c:auto val="1"/>
        <c:lblAlgn val="ctr"/>
        <c:lblOffset val="100"/>
      </c:catAx>
      <c:valAx>
        <c:axId val="112795008"/>
        <c:scaling>
          <c:orientation val="minMax"/>
        </c:scaling>
        <c:axPos val="b"/>
        <c:majorGridlines/>
        <c:numFmt formatCode="0" sourceLinked="1"/>
        <c:tickLblPos val="nextTo"/>
        <c:crossAx val="1127934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8.8855283522060693E-2"/>
          <c:y val="6.2886842085946429E-2"/>
          <c:w val="0.79600587970323511"/>
          <c:h val="0.5445774595922535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dLbl>
              <c:idx val="0"/>
              <c:layout>
                <c:manualLayout>
                  <c:x val="-5.3886576497150063E-2"/>
                  <c:y val="4.9064547696342199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категорически против</c:v>
                </c:pt>
                <c:pt idx="1">
                  <c:v>осуждаю, но активно не противодействую</c:v>
                </c:pt>
                <c:pt idx="2">
                  <c:v>мне всё равно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 formatCode="0%">
                  <c:v>0.67000000000000048</c:v>
                </c:pt>
                <c:pt idx="1">
                  <c:v>0.10800000000000004</c:v>
                </c:pt>
                <c:pt idx="2" formatCode="0%">
                  <c:v>0.11</c:v>
                </c:pt>
                <c:pt idx="3">
                  <c:v>0.112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-2.6079772775019975E-3"/>
                  <c:y val="-1.7172784861230399E-2"/>
                </c:manualLayout>
              </c:layout>
              <c:showVal val="1"/>
            </c:dLbl>
            <c:dLbl>
              <c:idx val="1"/>
              <c:layout>
                <c:manualLayout>
                  <c:x val="1.8086348795114955E-2"/>
                  <c:y val="-4.9687706085587889E-2"/>
                </c:manualLayout>
              </c:layout>
              <c:showVal val="1"/>
            </c:dLbl>
            <c:dLbl>
              <c:idx val="2"/>
              <c:layout>
                <c:manualLayout>
                  <c:x val="3.2176121930567313E-2"/>
                  <c:y val="-2.3809523809523812E-2"/>
                </c:manualLayout>
              </c:layout>
              <c:showVal val="1"/>
            </c:dLbl>
            <c:dLbl>
              <c:idx val="3"/>
              <c:layout>
                <c:manualLayout>
                  <c:x val="2.9229482734736294E-2"/>
                  <c:y val="-4.2858461915286833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категорически против</c:v>
                </c:pt>
                <c:pt idx="1">
                  <c:v>осуждаю, но активно не противодействую</c:v>
                </c:pt>
                <c:pt idx="2">
                  <c:v>мне всё равно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0.7140000000000003</c:v>
                </c:pt>
                <c:pt idx="1">
                  <c:v>9.5000000000000043E-2</c:v>
                </c:pt>
                <c:pt idx="2">
                  <c:v>0.10299999999999998</c:v>
                </c:pt>
                <c:pt idx="3">
                  <c:v>8.800000000000005E-2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 год</c:v>
                </c:pt>
              </c:strCache>
            </c:strRef>
          </c:tx>
          <c:dLbls>
            <c:dLbl>
              <c:idx val="0"/>
              <c:layout>
                <c:manualLayout>
                  <c:x val="5.5342970456532532E-2"/>
                  <c:y val="2.4532273848171124E-2"/>
                </c:manualLayout>
              </c:layout>
              <c:showVal val="1"/>
            </c:dLbl>
            <c:dLbl>
              <c:idx val="1"/>
              <c:layout>
                <c:manualLayout>
                  <c:x val="2.475869730950133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3.3497061065795981E-2"/>
                  <c:y val="7.3596821544513391E-3"/>
                </c:manualLayout>
              </c:layout>
              <c:showVal val="1"/>
            </c:dLbl>
            <c:dLbl>
              <c:idx val="3"/>
              <c:layout>
                <c:manualLayout>
                  <c:x val="4.3691818781472852E-2"/>
                  <c:y val="-1.4719364308902666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категорически против</c:v>
                </c:pt>
                <c:pt idx="1">
                  <c:v>осуждаю, но активно не противодействую</c:v>
                </c:pt>
                <c:pt idx="2">
                  <c:v>мне всё равно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0.76000000000000034</c:v>
                </c:pt>
                <c:pt idx="1">
                  <c:v>9.0000000000000024E-2</c:v>
                </c:pt>
                <c:pt idx="2">
                  <c:v>6.0000000000000026E-2</c:v>
                </c:pt>
                <c:pt idx="3">
                  <c:v>9.0000000000000024E-2</c:v>
                </c:pt>
              </c:numCache>
            </c:numRef>
          </c:val>
        </c:ser>
        <c:shape val="cylinder"/>
        <c:axId val="80412672"/>
        <c:axId val="80414208"/>
        <c:axId val="0"/>
      </c:bar3DChart>
      <c:catAx>
        <c:axId val="80412672"/>
        <c:scaling>
          <c:orientation val="minMax"/>
        </c:scaling>
        <c:axPos val="b"/>
        <c:tickLblPos val="nextTo"/>
        <c:crossAx val="80414208"/>
        <c:crosses val="autoZero"/>
        <c:auto val="1"/>
        <c:lblAlgn val="ctr"/>
        <c:lblOffset val="100"/>
      </c:catAx>
      <c:valAx>
        <c:axId val="80414208"/>
        <c:scaling>
          <c:orientation val="minMax"/>
        </c:scaling>
        <c:delete val="1"/>
        <c:axPos val="l"/>
        <c:majorGridlines/>
        <c:numFmt formatCode="0%" sourceLinked="1"/>
        <c:tickLblPos val="nextTo"/>
        <c:crossAx val="804126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Верую</c:v>
                </c:pt>
                <c:pt idx="1">
                  <c:v>Колеблюсь между верой и неверием</c:v>
                </c:pt>
                <c:pt idx="2">
                  <c:v>Отрицательное отношение</c:v>
                </c:pt>
                <c:pt idx="3">
                  <c:v>Не верю, но понимаю верующих</c:v>
                </c:pt>
                <c:pt idx="4">
                  <c:v>Безразличное отношение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0.54100000000000004</c:v>
                </c:pt>
                <c:pt idx="1">
                  <c:v>0.14500000000000007</c:v>
                </c:pt>
                <c:pt idx="2">
                  <c:v>2.3E-2</c:v>
                </c:pt>
                <c:pt idx="3">
                  <c:v>0.14500000000000007</c:v>
                </c:pt>
                <c:pt idx="4">
                  <c:v>3.5999999999999997E-2</c:v>
                </c:pt>
                <c:pt idx="5" formatCode="0%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2"/>
              <c:layout>
                <c:manualLayout>
                  <c:x val="2.1845909390736516E-2"/>
                  <c:y val="-8.5196818066555508E-3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Верую</c:v>
                </c:pt>
                <c:pt idx="1">
                  <c:v>Колеблюсь между верой и неверием</c:v>
                </c:pt>
                <c:pt idx="2">
                  <c:v>Отрицательное отношение</c:v>
                </c:pt>
                <c:pt idx="3">
                  <c:v>Не верю, но понимаю верующих</c:v>
                </c:pt>
                <c:pt idx="4">
                  <c:v>Безразличное отношение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Лист1!$C$2:$C$7</c:f>
              <c:numCache>
                <c:formatCode>0.0%</c:formatCode>
                <c:ptCount val="6"/>
                <c:pt idx="0">
                  <c:v>0.58699999999999997</c:v>
                </c:pt>
                <c:pt idx="1">
                  <c:v>9.7000000000000003E-2</c:v>
                </c:pt>
                <c:pt idx="2" formatCode="0%">
                  <c:v>0</c:v>
                </c:pt>
                <c:pt idx="3">
                  <c:v>0.14200000000000004</c:v>
                </c:pt>
                <c:pt idx="4">
                  <c:v>5.5000000000000014E-2</c:v>
                </c:pt>
                <c:pt idx="5">
                  <c:v>0.11899999999999998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 год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Верую</c:v>
                </c:pt>
                <c:pt idx="1">
                  <c:v>Колеблюсь между верой и неверием</c:v>
                </c:pt>
                <c:pt idx="2">
                  <c:v>Отрицательное отношение</c:v>
                </c:pt>
                <c:pt idx="3">
                  <c:v>Не верю, но понимаю верующих</c:v>
                </c:pt>
                <c:pt idx="4">
                  <c:v>Безразличное отношение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Лист1!$D$2:$D$7</c:f>
              <c:numCache>
                <c:formatCode>0.0%</c:formatCode>
                <c:ptCount val="6"/>
                <c:pt idx="0">
                  <c:v>0.54400000000000004</c:v>
                </c:pt>
                <c:pt idx="1">
                  <c:v>0.13500000000000001</c:v>
                </c:pt>
                <c:pt idx="2">
                  <c:v>2.5999999999999999E-2</c:v>
                </c:pt>
                <c:pt idx="3" formatCode="0%">
                  <c:v>0.11</c:v>
                </c:pt>
                <c:pt idx="4">
                  <c:v>7.1999999999999995E-2</c:v>
                </c:pt>
                <c:pt idx="5">
                  <c:v>0.113</c:v>
                </c:pt>
              </c:numCache>
            </c:numRef>
          </c:val>
        </c:ser>
        <c:shape val="box"/>
        <c:axId val="98640640"/>
        <c:axId val="98642176"/>
        <c:axId val="0"/>
      </c:bar3DChart>
      <c:catAx>
        <c:axId val="98640640"/>
        <c:scaling>
          <c:orientation val="minMax"/>
        </c:scaling>
        <c:axPos val="l"/>
        <c:tickLblPos val="nextTo"/>
        <c:crossAx val="98642176"/>
        <c:crosses val="autoZero"/>
        <c:auto val="1"/>
        <c:lblAlgn val="ctr"/>
        <c:lblOffset val="100"/>
      </c:catAx>
      <c:valAx>
        <c:axId val="98642176"/>
        <c:scaling>
          <c:orientation val="minMax"/>
        </c:scaling>
        <c:delete val="1"/>
        <c:axPos val="b"/>
        <c:majorGridlines/>
        <c:numFmt formatCode="0%" sourceLinked="1"/>
        <c:tickLblPos val="nextTo"/>
        <c:crossAx val="986406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с интересом</c:v>
                </c:pt>
                <c:pt idx="1">
                  <c:v>спокойно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4.3000000000000003E-2</c:v>
                </c:pt>
                <c:pt idx="1">
                  <c:v>0.84400000000000031</c:v>
                </c:pt>
                <c:pt idx="2">
                  <c:v>4.3000000000000003E-2</c:v>
                </c:pt>
                <c:pt idx="3" formatCode="0%">
                  <c:v>2.0000000000000011E-2</c:v>
                </c:pt>
                <c:pt idx="4" formatCode="0%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2"/>
              <c:layout>
                <c:manualLayout>
                  <c:x val="-1.4806538007567009E-3"/>
                  <c:y val="-3.189781447226464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с интересом</c:v>
                </c:pt>
                <c:pt idx="1">
                  <c:v>спокойно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 formatCode="0.0%">
                  <c:v>0.15800000000000008</c:v>
                </c:pt>
                <c:pt idx="1">
                  <c:v>0.75000000000000033</c:v>
                </c:pt>
                <c:pt idx="2" formatCode="0.0%">
                  <c:v>3.2000000000000021E-2</c:v>
                </c:pt>
                <c:pt idx="3">
                  <c:v>2.0000000000000011E-2</c:v>
                </c:pt>
                <c:pt idx="4">
                  <c:v>4.0000000000000022E-2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 год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с интересом</c:v>
                </c:pt>
                <c:pt idx="1">
                  <c:v>спокойно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Лист1!$D$2:$D$6</c:f>
              <c:numCache>
                <c:formatCode>0%</c:formatCode>
                <c:ptCount val="5"/>
                <c:pt idx="0">
                  <c:v>7.0000000000000021E-2</c:v>
                </c:pt>
                <c:pt idx="1">
                  <c:v>0.8</c:v>
                </c:pt>
                <c:pt idx="2">
                  <c:v>8.0000000000000043E-2</c:v>
                </c:pt>
                <c:pt idx="3" formatCode="0.0%">
                  <c:v>1.4999999999999998E-2</c:v>
                </c:pt>
                <c:pt idx="4" formatCode="0.0%">
                  <c:v>3.500000000000001E-2</c:v>
                </c:pt>
              </c:numCache>
            </c:numRef>
          </c:val>
        </c:ser>
        <c:shape val="cone"/>
        <c:axId val="98686464"/>
        <c:axId val="98688000"/>
        <c:axId val="113012736"/>
      </c:bar3DChart>
      <c:catAx>
        <c:axId val="98686464"/>
        <c:scaling>
          <c:orientation val="minMax"/>
        </c:scaling>
        <c:axPos val="b"/>
        <c:tickLblPos val="nextTo"/>
        <c:crossAx val="98688000"/>
        <c:crosses val="autoZero"/>
        <c:auto val="1"/>
        <c:lblAlgn val="ctr"/>
        <c:lblOffset val="100"/>
      </c:catAx>
      <c:valAx>
        <c:axId val="98688000"/>
        <c:scaling>
          <c:orientation val="minMax"/>
        </c:scaling>
        <c:axPos val="l"/>
        <c:majorGridlines/>
        <c:numFmt formatCode="0.0%" sourceLinked="1"/>
        <c:tickLblPos val="nextTo"/>
        <c:crossAx val="98686464"/>
        <c:crosses val="autoZero"/>
        <c:crossBetween val="between"/>
      </c:valAx>
      <c:serAx>
        <c:axId val="113012736"/>
        <c:scaling>
          <c:orientation val="minMax"/>
        </c:scaling>
        <c:axPos val="b"/>
        <c:tickLblPos val="nextTo"/>
        <c:crossAx val="98688000"/>
        <c:crosses val="autoZero"/>
      </c:serAx>
    </c:plotArea>
    <c:legend>
      <c:legendPos val="r"/>
      <c:layout>
        <c:manualLayout>
          <c:xMode val="edge"/>
          <c:yMode val="edge"/>
          <c:x val="0.7478216901091902"/>
          <c:y val="0.15563722289087667"/>
          <c:w val="0.21787307695715619"/>
          <c:h val="0.3069137382631113"/>
        </c:manualLayout>
      </c:layout>
      <c:txPr>
        <a:bodyPr/>
        <a:lstStyle/>
        <a:p>
          <a:pPr>
            <a:defRPr sz="1800" baseline="0"/>
          </a:pPr>
          <a:endParaRPr lang="ru-RU"/>
        </a:p>
      </c:txPr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такие люди вызывают уважение</c:v>
                </c:pt>
                <c:pt idx="1">
                  <c:v>безразлично</c:v>
                </c:pt>
                <c:pt idx="2">
                  <c:v>зависит от того, представителем какой религии яв-ся человек</c:v>
                </c:pt>
                <c:pt idx="3">
                  <c:v>затрудняюсь ответить</c:v>
                </c:pt>
                <c:pt idx="4">
                  <c:v>с интересом</c:v>
                </c:pt>
                <c:pt idx="5">
                  <c:v>с раздражением</c:v>
                </c:pt>
                <c:pt idx="6">
                  <c:v>нетерпимо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0.33300000000000024</c:v>
                </c:pt>
                <c:pt idx="1">
                  <c:v>0.224</c:v>
                </c:pt>
                <c:pt idx="2" formatCode="0%">
                  <c:v>0.21000000000000008</c:v>
                </c:pt>
                <c:pt idx="3">
                  <c:v>0.19400000000000001</c:v>
                </c:pt>
                <c:pt idx="4">
                  <c:v>8.2000000000000003E-2</c:v>
                </c:pt>
                <c:pt idx="5" formatCode="0%">
                  <c:v>2.0000000000000011E-2</c:v>
                </c:pt>
                <c:pt idx="6">
                  <c:v>6.0000000000000027E-3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-1.8479033404406538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-1.1371712864250177E-2"/>
                  <c:y val="-5.8308877274046246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такие люди вызывают уважение</c:v>
                </c:pt>
                <c:pt idx="1">
                  <c:v>безразлично</c:v>
                </c:pt>
                <c:pt idx="2">
                  <c:v>зависит от того, представителем какой религии яв-ся человек</c:v>
                </c:pt>
                <c:pt idx="3">
                  <c:v>затрудняюсь ответить</c:v>
                </c:pt>
                <c:pt idx="4">
                  <c:v>с интересом</c:v>
                </c:pt>
                <c:pt idx="5">
                  <c:v>с раздражением</c:v>
                </c:pt>
                <c:pt idx="6">
                  <c:v>нетерпимо</c:v>
                </c:pt>
              </c:strCache>
            </c:strRef>
          </c:cat>
          <c:val>
            <c:numRef>
              <c:f>Лист1!$C$2:$C$8</c:f>
              <c:numCache>
                <c:formatCode>0.0%</c:formatCode>
                <c:ptCount val="7"/>
                <c:pt idx="0">
                  <c:v>0.40500000000000008</c:v>
                </c:pt>
                <c:pt idx="1">
                  <c:v>0.17400000000000004</c:v>
                </c:pt>
                <c:pt idx="2" formatCode="0%">
                  <c:v>0.12000000000000002</c:v>
                </c:pt>
                <c:pt idx="3">
                  <c:v>0.127</c:v>
                </c:pt>
                <c:pt idx="4">
                  <c:v>0.14300000000000004</c:v>
                </c:pt>
                <c:pt idx="5">
                  <c:v>1.4999999999999998E-2</c:v>
                </c:pt>
                <c:pt idx="6">
                  <c:v>8.0000000000000071E-3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 год</c:v>
                </c:pt>
              </c:strCache>
            </c:strRef>
          </c:tx>
          <c:dLbls>
            <c:dLbl>
              <c:idx val="0"/>
              <c:layout>
                <c:manualLayout>
                  <c:x val="2.4164889836531603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2.5586353944562885E-2"/>
                  <c:y val="3.8872584849364154E-3"/>
                </c:manualLayout>
              </c:layout>
              <c:showVal val="1"/>
            </c:dLbl>
            <c:dLbl>
              <c:idx val="5"/>
              <c:layout>
                <c:manualLayout>
                  <c:x val="2.13219616204691E-2"/>
                  <c:y val="-1.9436292424682075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такие люди вызывают уважение</c:v>
                </c:pt>
                <c:pt idx="1">
                  <c:v>безразлично</c:v>
                </c:pt>
                <c:pt idx="2">
                  <c:v>зависит от того, представителем какой религии яв-ся человек</c:v>
                </c:pt>
                <c:pt idx="3">
                  <c:v>затрудняюсь ответить</c:v>
                </c:pt>
                <c:pt idx="4">
                  <c:v>с интересом</c:v>
                </c:pt>
                <c:pt idx="5">
                  <c:v>с раздражением</c:v>
                </c:pt>
                <c:pt idx="6">
                  <c:v>нетерпимо</c:v>
                </c:pt>
              </c:strCache>
            </c:strRef>
          </c:cat>
          <c:val>
            <c:numRef>
              <c:f>Лист1!$D$2:$D$8</c:f>
              <c:numCache>
                <c:formatCode>0%</c:formatCode>
                <c:ptCount val="7"/>
                <c:pt idx="0">
                  <c:v>0.41000000000000014</c:v>
                </c:pt>
                <c:pt idx="1">
                  <c:v>0.33000000000000024</c:v>
                </c:pt>
                <c:pt idx="2">
                  <c:v>8.0000000000000043E-2</c:v>
                </c:pt>
                <c:pt idx="3">
                  <c:v>0.15000000000000008</c:v>
                </c:pt>
                <c:pt idx="4">
                  <c:v>2.0000000000000011E-2</c:v>
                </c:pt>
                <c:pt idx="5">
                  <c:v>1.0000000000000005E-2</c:v>
                </c:pt>
              </c:numCache>
            </c:numRef>
          </c:val>
        </c:ser>
        <c:axId val="98706944"/>
        <c:axId val="98708480"/>
      </c:barChart>
      <c:catAx>
        <c:axId val="98706944"/>
        <c:scaling>
          <c:orientation val="minMax"/>
        </c:scaling>
        <c:axPos val="b"/>
        <c:tickLblPos val="nextTo"/>
        <c:crossAx val="98708480"/>
        <c:crosses val="autoZero"/>
        <c:auto val="1"/>
        <c:lblAlgn val="ctr"/>
        <c:lblOffset val="100"/>
      </c:catAx>
      <c:valAx>
        <c:axId val="98708480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98706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203627531633176"/>
          <c:y val="6.0742239868947417E-2"/>
          <c:w val="0.12943494003548076"/>
          <c:h val="0.7424611672059855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5671650213144186E-2"/>
          <c:y val="1.8503784707587373E-2"/>
          <c:w val="0.57743422982451809"/>
          <c:h val="0.9532155098914326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0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бывает, но очень редко</c:v>
                </c:pt>
                <c:pt idx="1">
                  <c:v>иногда бывают такие факты</c:v>
                </c:pt>
                <c:pt idx="2">
                  <c:v>такого никогда не было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2.5000000000000001E-2</c:v>
                </c:pt>
                <c:pt idx="1">
                  <c:v>5.7000000000000023E-2</c:v>
                </c:pt>
                <c:pt idx="2" formatCode="0%">
                  <c:v>0.83000000000000029</c:v>
                </c:pt>
                <c:pt idx="3">
                  <c:v>8.800000000000005E-2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0734168779610165"/>
          <c:y val="9.2632666847578191E-2"/>
          <c:w val="0.38377438939935993"/>
          <c:h val="0.6387500938237983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вполне достаточно</c:v>
                </c:pt>
                <c:pt idx="1">
                  <c:v>что-то предпринимается, но этого не достаточно</c:v>
                </c:pt>
                <c:pt idx="2">
                  <c:v>затрудняюсь ответить</c:v>
                </c:pt>
                <c:pt idx="3">
                  <c:v>не вижу никакой работы</c:v>
                </c:pt>
                <c:pt idx="4">
                  <c:v>не интересуюсь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 formatCode="0%">
                  <c:v>0.23</c:v>
                </c:pt>
                <c:pt idx="1">
                  <c:v>0.13800000000000001</c:v>
                </c:pt>
                <c:pt idx="2">
                  <c:v>0.32600000000000018</c:v>
                </c:pt>
                <c:pt idx="3">
                  <c:v>0.17100000000000001</c:v>
                </c:pt>
                <c:pt idx="4">
                  <c:v>0.13500000000000001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6357537856572471"/>
                </c:manualLayout>
              </c:layout>
              <c:showVal val="1"/>
            </c:dLbl>
            <c:dLbl>
              <c:idx val="2"/>
              <c:layout>
                <c:manualLayout>
                  <c:x val="2.4091768772135529E-2"/>
                  <c:y val="0.10651419999628579"/>
                </c:manualLayout>
              </c:layout>
              <c:showVal val="1"/>
            </c:dLbl>
            <c:dLbl>
              <c:idx val="3"/>
              <c:layout>
                <c:manualLayout>
                  <c:x val="9.034413289550812E-3"/>
                  <c:y val="9.5101964282398047E-2"/>
                </c:manualLayout>
              </c:layout>
              <c:showVal val="1"/>
            </c:dLbl>
            <c:dLbl>
              <c:idx val="4"/>
              <c:layout>
                <c:manualLayout>
                  <c:x val="4.366633089949562E-2"/>
                  <c:y val="-1.5216613818929454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вполне достаточно</c:v>
                </c:pt>
                <c:pt idx="1">
                  <c:v>что-то предпринимается, но этого не достаточно</c:v>
                </c:pt>
                <c:pt idx="2">
                  <c:v>затрудняюсь ответить</c:v>
                </c:pt>
                <c:pt idx="3">
                  <c:v>не вижу никакой работы</c:v>
                </c:pt>
                <c:pt idx="4">
                  <c:v>не интересуюсь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 formatCode="0%">
                  <c:v>0.26</c:v>
                </c:pt>
                <c:pt idx="1">
                  <c:v>0.19800000000000001</c:v>
                </c:pt>
                <c:pt idx="2">
                  <c:v>0.28500000000000014</c:v>
                </c:pt>
                <c:pt idx="3">
                  <c:v>0.10299999999999998</c:v>
                </c:pt>
                <c:pt idx="4">
                  <c:v>0.15900000000000009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 год</c:v>
                </c:pt>
              </c:strCache>
            </c:strRef>
          </c:tx>
          <c:dLbls>
            <c:dLbl>
              <c:idx val="4"/>
              <c:layout>
                <c:manualLayout>
                  <c:x val="4.366633089949562E-2"/>
                  <c:y val="7.6081571425918412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вполне достаточно</c:v>
                </c:pt>
                <c:pt idx="1">
                  <c:v>что-то предпринимается, но этого не достаточно</c:v>
                </c:pt>
                <c:pt idx="2">
                  <c:v>затрудняюсь ответить</c:v>
                </c:pt>
                <c:pt idx="3">
                  <c:v>не вижу никакой работы</c:v>
                </c:pt>
                <c:pt idx="4">
                  <c:v>не интересуюсь</c:v>
                </c:pt>
              </c:strCache>
            </c:strRef>
          </c:cat>
          <c:val>
            <c:numRef>
              <c:f>Лист1!$D$2:$D$6</c:f>
              <c:numCache>
                <c:formatCode>0.0%</c:formatCode>
                <c:ptCount val="5"/>
                <c:pt idx="0">
                  <c:v>0.15500000000000008</c:v>
                </c:pt>
                <c:pt idx="1">
                  <c:v>0.15500000000000008</c:v>
                </c:pt>
                <c:pt idx="2" formatCode="0%">
                  <c:v>0.36000000000000015</c:v>
                </c:pt>
                <c:pt idx="3" formatCode="0%">
                  <c:v>0.21000000000000008</c:v>
                </c:pt>
                <c:pt idx="4" formatCode="0%">
                  <c:v>0.12000000000000002</c:v>
                </c:pt>
              </c:numCache>
            </c:numRef>
          </c:val>
        </c:ser>
        <c:axId val="98799616"/>
        <c:axId val="98801152"/>
      </c:barChart>
      <c:catAx>
        <c:axId val="98799616"/>
        <c:scaling>
          <c:orientation val="minMax"/>
        </c:scaling>
        <c:axPos val="b"/>
        <c:tickLblPos val="nextTo"/>
        <c:crossAx val="98801152"/>
        <c:crosses val="autoZero"/>
        <c:auto val="1"/>
        <c:lblAlgn val="ctr"/>
        <c:lblOffset val="100"/>
      </c:catAx>
      <c:valAx>
        <c:axId val="98801152"/>
        <c:scaling>
          <c:orientation val="minMax"/>
        </c:scaling>
        <c:delete val="1"/>
        <c:axPos val="l"/>
        <c:majorGridlines/>
        <c:numFmt formatCode="0%" sourceLinked="1"/>
        <c:tickLblPos val="nextTo"/>
        <c:crossAx val="987996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7A163-980D-439A-8A06-78996EA57A12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E33F5-BB22-45B3-868A-D45B081CC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E33F5-BB22-45B3-868A-D45B081CCD0D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28662" y="214290"/>
            <a:ext cx="7926708" cy="157163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Консультативный Совет по вопросам межнациональных, межконфессиональных отношений и профилактике экстремизма</a:t>
            </a:r>
            <a:endParaRPr lang="ru-RU" sz="2800" dirty="0"/>
          </a:p>
        </p:txBody>
      </p:sp>
      <p:pic>
        <p:nvPicPr>
          <p:cNvPr id="8" name="Содержимое 7" descr="гер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857364"/>
            <a:ext cx="7858180" cy="45720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Количество верующих</a:t>
            </a:r>
            <a:br>
              <a:rPr lang="ru-RU" sz="4000" dirty="0" smtClean="0"/>
            </a:br>
            <a:r>
              <a:rPr lang="ru-RU" sz="2700" dirty="0" smtClean="0"/>
              <a:t>Можете ли Вы сказать о себе: «Я верующий человек?»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47800"/>
          <a:ext cx="8720168" cy="298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4357694"/>
            <a:ext cx="87868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По данным опроса, к верующим себя относят более половины опрошенных. Количество участников опроса, кто не верит сам, но понимает верующих, в 2017 г. составило 11% и 13,5%, опрошенных, ответили, что колеблются между верой и неверием. Степень безразличия и отрицательное отношение к религии и к верующим – 9,8 %. Среди верующих преобладают жители среднего и старшего возраста, их количество увеличивается с возрастом (чем старше возрастная группа, тем больше верующих).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929618" cy="12033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Отношение к представителям других </a:t>
            </a:r>
            <a:r>
              <a:rPr lang="ru-RU" sz="2800" dirty="0" err="1" smtClean="0"/>
              <a:t>конфессий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700" b="1" dirty="0" smtClean="0"/>
              <a:t>Как Вы относитесь к верующим людям - представителям других религий? </a:t>
            </a:r>
            <a:endParaRPr lang="ru-RU" sz="27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447800"/>
          <a:ext cx="8577292" cy="3981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42844" y="5103674"/>
            <a:ext cx="90011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Доминирующей характеристикой межконфессиональных отношений в ЛМР является толерантность. Опрос фиксирует полное отсутствие респондентов, отмечающих свое нетерпимое отношение к вероисповеданию окружающих их людей. Большинство опрошенных  относятся спокойно и считают, что религия – личный выбор каждого.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Как Вы относитесь к верующим, которые тщательно соблюдают все предписания своей религии? 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8934450" cy="3267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4500570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Менее половины участников опроса (43%) выражают свое доброжелательное отношение (уважение, интерес) к верующим, которые соблюдают предписания своей веры. В 2017 году их число уменьшилось по сравнению с 2016 годом. Безразличное отношение высказали 33% (что больше на 15,6%, чем в прошлом году). 15% - не смогли высказать свое мнение по данному поводу. Еще 8% оставили допуск в отношении к верующим в зависимости от вероисповедания. Показатели раздражительного и нетерпимого отношения не превышают пределы </a:t>
            </a:r>
            <a:r>
              <a:rPr lang="ru-RU" dirty="0" err="1" smtClean="0"/>
              <a:t>статпогрешности</a:t>
            </a:r>
            <a:r>
              <a:rPr lang="ru-RU" dirty="0" smtClean="0"/>
              <a:t> (1%), т.е. незначимы. В  2016 году – это было 1,5%.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b="1" dirty="0" smtClean="0"/>
              <a:t>Бывали ли случаи, когда к Вам относились грубо, оскорбительно из-за Вашей религиозной принадлежности? </a:t>
            </a:r>
            <a:endParaRPr lang="ru-RU" sz="27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1447800"/>
          <a:ext cx="8577292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b="1" smtClean="0"/>
              <a:t>Как </a:t>
            </a:r>
            <a:r>
              <a:rPr lang="ru-RU" sz="2700" b="1" dirty="0" smtClean="0"/>
              <a:t>Вы считаете, в Вашем населенном пункте достаточно или недостаточно предпринимается мер по противодействию экстремизму? </a:t>
            </a:r>
            <a:endParaRPr lang="ru-RU" sz="27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429132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pPr algn="just"/>
            <a:r>
              <a:rPr lang="ru-RU" sz="1600" dirty="0" smtClean="0"/>
              <a:t>По данным опроса 2017 года чуть более 30% участников опроса видят работу в этом направлении и могут её оценить: по 15,5% считают, что предпринимаемых мер вполне достаточно и что кое-что делается в этом направлении, но этого недостаточно. Оценка населением работы по противодействию экстремизму – не видят какой-либо работы в направлении борьбы с экстремизмом 21% опрошенных, безразличие к данной проблематике - «не интересуюсь этим вопросом» - 15,9%, затрудняются ответить – 36%.  Суммарно это более половины.  По сравнением с 2016 г. увеличилось число опрошенных, которые «затруднились с ответом»  на 7,5%.</a:t>
            </a:r>
            <a:endParaRPr lang="ru-RU" sz="1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434416" cy="3338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785795"/>
            <a:ext cx="778674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>Состояние межэтнических отношений в  </a:t>
            </a:r>
            <a:r>
              <a:rPr lang="ru-RU" sz="4800" b="1" dirty="0" err="1" smtClean="0">
                <a:solidFill>
                  <a:srgbClr val="002060"/>
                </a:solidFill>
              </a:rPr>
              <a:t>Лахденпохском</a:t>
            </a:r>
            <a:r>
              <a:rPr lang="ru-RU" sz="4800" b="1" dirty="0" smtClean="0">
                <a:solidFill>
                  <a:srgbClr val="002060"/>
                </a:solidFill>
              </a:rPr>
              <a:t> муниципальном районе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b="1" dirty="0" smtClean="0"/>
              <a:t>Отношение жителей к представителям разных национальностей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89344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Как Вы относитесь к трудовым мигрантам, прибывшим на заработки в Ваш населенный пункт?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47800"/>
          <a:ext cx="8720168" cy="319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4500570"/>
            <a:ext cx="85725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Из графика видно, что существенных изменений в оценке отношений к трудовым мигрантам, прибывшим на заработки, у участников опроса в текущем году не произошло. </a:t>
            </a:r>
          </a:p>
          <a:p>
            <a:pPr algn="just"/>
            <a:r>
              <a:rPr lang="ru-RU" sz="1600" dirty="0" smtClean="0"/>
              <a:t>В текущем году по сравнению с прошлым больше респондентов на 1,1% относятся к трудовым мигрантам, прибывшим в район на заработки, спокойно, с пониманием (40%). Свое безразличие к трудовым мигрантам продемонстрировали 27% участников опроса, что на 6,8% больше, чем в прошлом году. Доброжелательный настрой и уважительное отношение к ситуации с трудовыми мигрантами зафиксировали 7,7% опрошенных жителей района. Раздражение и нетерпимое отношение в сумме – 6,2%, что на 2% меньше, чем в 2016 году.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43365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Бывали ли случаи, когда к Вам относились грубо, оскорбительно из-за Вашей национальности?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434416" cy="2909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4214818"/>
            <a:ext cx="89297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Результаты опроса 2017 года свидетельствуют о сохранении толерантного настроя жителей во взаимоотношениях с представителями других национальностей.  По-прежнему преобладающее большинство опрошенных отмечают, что в их жизни никогда не было фактов грубого, оскорбительного отношения из-за национальной принадлежности.  Доля респондентов кому приходилось сталкиваться с грубым отношением из-за своей национальности в 2017 году суммарно составила 4 %, что на 7,1 % ниже значения прошлого года. </a:t>
            </a:r>
          </a:p>
          <a:p>
            <a:pPr algn="just"/>
            <a:r>
              <a:rPr lang="ru-RU" sz="1600" dirty="0" smtClean="0"/>
              <a:t>Можно заключить, что, часть респондентов изредка сталкивается с проявлениями этнической неприязни на уровне межличностных отношений, в целом, такого рода неприязнь не характерна для нашего района. Тенденция отсутствия напряжения в межнациональных отношениях населения Лахденпохского района сохранилась в 2017 году.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79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Охарактеризуйте, пожалуйста, Ваши отношения с представителями других национальностей, постоянно проживающих в Вашем районе (городе)? 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47800"/>
          <a:ext cx="8720168" cy="319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4357694"/>
            <a:ext cx="87868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Результаты исследования 2017 года свидетельствуют о стабильном и добром характере межэтнических отношений в районе, об отсутствии межэтнической напряженности.  Большинство 69,3% респондентов в 2017 году оценили межэтнические отношения по месту их жительства как добрососедские/нейтральные и имеют позитивный опыт взаимодействия с представителями других национальностей (в 2016 г. – 63,2%).  Межэтническая неприязнь в </a:t>
            </a:r>
            <a:r>
              <a:rPr lang="ru-RU" sz="1600" dirty="0" err="1" smtClean="0"/>
              <a:t>Лахденпохском</a:t>
            </a:r>
            <a:r>
              <a:rPr lang="ru-RU" sz="1600" dirty="0" smtClean="0"/>
              <a:t> районе не имеет широкого распространения. Возникающие ссоры и разногласия отметили 3% респондентов, что на 1,5% меньше, чем в прошлом году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068" y="500042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sz="3200" b="1" dirty="0" smtClean="0"/>
              <a:t>Состояние </a:t>
            </a:r>
            <a:r>
              <a:rPr lang="ru-RU" sz="3200" b="1" dirty="0" err="1" smtClean="0"/>
              <a:t>этноконфессиональных</a:t>
            </a:r>
            <a:r>
              <a:rPr lang="ru-RU" sz="3200" b="1" dirty="0" smtClean="0"/>
              <a:t> отношений и оценки работы по профилактике экстремизма и терроризма </a:t>
            </a:r>
          </a:p>
          <a:p>
            <a:pPr algn="ctr"/>
            <a:r>
              <a:rPr lang="ru-RU" sz="3200" b="1" dirty="0" smtClean="0"/>
              <a:t>в </a:t>
            </a:r>
            <a:r>
              <a:rPr lang="ru-RU" sz="3200" b="1" dirty="0" err="1" smtClean="0"/>
              <a:t>Лахденпохском</a:t>
            </a:r>
            <a:r>
              <a:rPr lang="ru-RU" sz="3200" b="1" dirty="0" smtClean="0"/>
              <a:t> муниципальном районе</a:t>
            </a:r>
          </a:p>
          <a:p>
            <a:pPr algn="ctr"/>
            <a:r>
              <a:rPr lang="ru-RU" sz="3200" b="1" i="1" dirty="0" smtClean="0"/>
              <a:t>(данные опроса общественного мнения) </a:t>
            </a:r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Ноябрь – декабрь 2017 год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7154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Между какими группами, на Ваш взгляд, в настоящее время в стране существуют наиболее острые противоречия?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72016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85728"/>
            <a:ext cx="85725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b="1" dirty="0" smtClean="0"/>
              <a:t>Анализ графика «Между какими группами, на Ваш взгляд, в настоящее время в стране существуют наиболее острые противоречия?» </a:t>
            </a:r>
          </a:p>
          <a:p>
            <a:pPr algn="just"/>
            <a:r>
              <a:rPr lang="ru-RU" dirty="0" smtClean="0"/>
              <a:t>Данный вопрос задается с целью оценить рейтинг противоречий и напряжения между различными  группами (социальными, профессиональными, статусными и пр.).  </a:t>
            </a:r>
          </a:p>
          <a:p>
            <a:pPr algn="just"/>
            <a:r>
              <a:rPr lang="ru-RU" dirty="0" smtClean="0"/>
              <a:t>	Опрос выявил, что самые острые противоречия возникают по причине статусного неравенства (между «чиновниками и гражданами), так считают 48% опрошенных. 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Второе место </a:t>
            </a:r>
            <a:r>
              <a:rPr lang="ru-RU" dirty="0" smtClean="0"/>
              <a:t>занимает позиция между «богатыми и бедными» (43%). 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 третьем месте </a:t>
            </a:r>
            <a:r>
              <a:rPr lang="ru-RU" dirty="0" smtClean="0"/>
              <a:t>уровень напряженности между политической элитой и народом  (9 %). </a:t>
            </a:r>
          </a:p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По остроте своих противоречий взаимоотношения между законопослушными гражданами и преступностью, различными политическими партиями,  работодателями и наёмными рабочими, родителями и детьми, различными молодёжными группировками занимают 10 – 17 места, т.е. не относятся к особо актуальным.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642918"/>
            <a:ext cx="735811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4800" b="1" dirty="0" smtClean="0"/>
              <a:t>Оценка населением работы по противодействию терроризму в </a:t>
            </a:r>
            <a:r>
              <a:rPr lang="ru-RU" sz="4800" b="1" dirty="0" err="1" smtClean="0"/>
              <a:t>Лахденпохском</a:t>
            </a:r>
            <a:r>
              <a:rPr lang="ru-RU" sz="4800" b="1" dirty="0" smtClean="0"/>
              <a:t> муниципальном районе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814790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Как Вы оцениваете в настоящее время вероятность проведения терактов там, где Вы живете?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447800"/>
          <a:ext cx="8648730" cy="3910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4429132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Большинство - 78% считают возможность проведения терактов в месте своего проживания маловероятной или совсем ее исключают и только 3% респондентов оценивают вероятность проведения терактов в </a:t>
            </a:r>
            <a:r>
              <a:rPr lang="ru-RU" dirty="0" err="1" smtClean="0"/>
              <a:t>Лахденпохском</a:t>
            </a:r>
            <a:r>
              <a:rPr lang="ru-RU" dirty="0" smtClean="0"/>
              <a:t> районе, как высокую. Эти данные показывают, что опрошенное население, в аспекте возможных потенциальных террористических угроз, чувствует себя </a:t>
            </a:r>
            <a:r>
              <a:rPr lang="ru-RU" dirty="0" err="1" smtClean="0"/>
              <a:t>защищенно</a:t>
            </a:r>
            <a:r>
              <a:rPr lang="ru-RU" dirty="0" smtClean="0"/>
              <a:t> и достаточно спокойно.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274320"/>
            <a:ext cx="821934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Попадалась ли Вам информация по профилактике терактов? Если да, то в каких именно источниках?</a:t>
            </a:r>
            <a:endParaRPr lang="ru-RU" sz="28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786314" y="1524000"/>
          <a:ext cx="4148136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20" y="1285860"/>
          <a:ext cx="8429684" cy="2928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57158" y="4143381"/>
            <a:ext cx="85011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Большинство опрошенных (в сумме 80%) информированы о профилактике терактов, через различные каналы коммуникаций. Самым популярным каналом получения информации по данному вопросу - «памятки на </a:t>
            </a:r>
            <a:r>
              <a:rPr lang="ru-RU" sz="1600" dirty="0" smtClean="0"/>
              <a:t>стендах</a:t>
            </a:r>
            <a:r>
              <a:rPr lang="ru-RU" sz="1600" dirty="0" smtClean="0"/>
              <a:t>»</a:t>
            </a:r>
            <a:r>
              <a:rPr lang="ru-RU" sz="1600" dirty="0" smtClean="0"/>
              <a:t>, </a:t>
            </a:r>
            <a:r>
              <a:rPr lang="ru-RU" sz="1600" dirty="0" smtClean="0"/>
              <a:t>на втором месте – публикации на сайте Интернета, на третьем –  информация из газет.</a:t>
            </a:r>
          </a:p>
          <a:p>
            <a:pPr algn="just"/>
            <a:r>
              <a:rPr lang="ru-RU" sz="1600" dirty="0" smtClean="0"/>
              <a:t>12% респондентов сообщили, что не встречали подобной информации, что на 3,</a:t>
            </a:r>
            <a:r>
              <a:rPr lang="en-US" sz="1600" dirty="0" smtClean="0"/>
              <a:t>2%</a:t>
            </a:r>
            <a:r>
              <a:rPr lang="ru-RU" sz="1600" dirty="0" smtClean="0"/>
              <a:t> меньше предыдущего года. Для понимания и устранения причин таких ответов, в рамках исследования респондентам задавался вопрос о том, где бы им хотелось, было удобнее получать информацию по профилактике терактов (см. следующий слайд).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>Где бы Вам было удобнее получать информацию по профилактике терактов?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47800"/>
          <a:ext cx="8434416" cy="3338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1538" y="4929198"/>
            <a:ext cx="77867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Большинство опрошенных (</a:t>
            </a:r>
            <a:r>
              <a:rPr lang="en-US" dirty="0" smtClean="0"/>
              <a:t>61</a:t>
            </a:r>
            <a:r>
              <a:rPr lang="ru-RU" dirty="0" smtClean="0"/>
              <a:t>%) сообщили, что наиболее удобным источником для получения информации по профилактике терактов для них являются телевиденье, радио и публикации на сайтах Интернета, третье место (17%) «памятки на стендах», замыкают список источников статьи и заметки в газетах – 13,3%. 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821934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Как Вы считаете, там, где Вы живете, достаточно предпринимается мер для предотвращения терактов?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447800"/>
          <a:ext cx="836297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197346"/>
            <a:ext cx="807249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Всего 19% всех опрошенных считают, что мер для предотвращения терактов принимается вполне достаточно. И 19% ответили, что не видят никакой работы в этом направлении. 25% респондентов выбрали вариант ответа «что-то предпринимается, но я считаю, что этого недостаточно» - это на 5% больше по сравнению с прошлым годом. В сумме 63% опрошенных видят и могут оценить усилия органов власти, предпринимаемые в этом направлении. </a:t>
            </a:r>
          </a:p>
          <a:p>
            <a:pPr algn="just"/>
            <a:r>
              <a:rPr lang="ru-RU" sz="2800" dirty="0" smtClean="0"/>
              <a:t>В 2016 году 36% - сумма затруднившихся с ответом и тех, кто не видит никакой работы в этом направлении. В 2017 году процент таких респондентов составил 56%.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6138"/>
            <a:ext cx="892971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В </a:t>
            </a:r>
            <a:r>
              <a:rPr lang="ru-RU" sz="2000" b="1" dirty="0" err="1" smtClean="0"/>
              <a:t>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</a:t>
            </a:r>
            <a:r>
              <a:rPr lang="ru-RU" sz="2000" b="1" dirty="0" smtClean="0"/>
              <a:t> о </a:t>
            </a:r>
            <a:r>
              <a:rPr lang="ru-RU" sz="2000" b="1" dirty="0" err="1" smtClean="0"/>
              <a:t>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ы</a:t>
            </a:r>
            <a:r>
              <a:rPr lang="ru-RU" sz="2000" b="1" dirty="0" smtClean="0"/>
              <a:t> </a:t>
            </a:r>
          </a:p>
          <a:p>
            <a:pPr algn="just"/>
            <a:r>
              <a:rPr lang="ru-RU" sz="1600" dirty="0" smtClean="0"/>
              <a:t>Опрос общественного мнения населения ЛМР выявил следующие тенденции в сфере </a:t>
            </a:r>
            <a:r>
              <a:rPr lang="ru-RU" sz="1600" dirty="0" err="1" smtClean="0"/>
              <a:t>этноконфессиональных</a:t>
            </a:r>
            <a:r>
              <a:rPr lang="ru-RU" sz="1600" dirty="0" smtClean="0"/>
              <a:t> отношений: </a:t>
            </a:r>
          </a:p>
          <a:p>
            <a:pPr algn="just"/>
            <a:r>
              <a:rPr lang="ru-RU" sz="1600" dirty="0" smtClean="0"/>
              <a:t>1.Среди населения преобладает негативное отношение к экстремизму, </a:t>
            </a:r>
            <a:r>
              <a:rPr lang="ru-RU" sz="1600" b="1" dirty="0" smtClean="0"/>
              <a:t>85% </a:t>
            </a:r>
            <a:r>
              <a:rPr lang="ru-RU" sz="1600" dirty="0" smtClean="0"/>
              <a:t>опрошенных категорически против проявления экстремистских действий или осуждают их, что на </a:t>
            </a:r>
            <a:r>
              <a:rPr lang="ru-RU" sz="1600" b="1" dirty="0" smtClean="0"/>
              <a:t>4%</a:t>
            </a:r>
            <a:r>
              <a:rPr lang="ru-RU" sz="1600" dirty="0" smtClean="0"/>
              <a:t>  больше, чем в 2016 году; </a:t>
            </a:r>
          </a:p>
          <a:p>
            <a:pPr algn="just"/>
            <a:r>
              <a:rPr lang="ru-RU" sz="1600" dirty="0" smtClean="0"/>
              <a:t>2.Подавляющее большинство опрошенных (</a:t>
            </a:r>
            <a:r>
              <a:rPr lang="ru-RU" sz="1600" b="1" dirty="0" smtClean="0"/>
              <a:t>86,9%</a:t>
            </a:r>
            <a:r>
              <a:rPr lang="ru-RU" sz="1600" dirty="0" smtClean="0"/>
              <a:t>) оценили национальные отношения в регионе как положительные или ровные, о напряженности и случающихся ссорах заявили </a:t>
            </a:r>
            <a:r>
              <a:rPr lang="ru-RU" sz="1600" b="1" dirty="0" smtClean="0"/>
              <a:t>3%, что на 0,9% меньше, чем в 2016 году. </a:t>
            </a:r>
            <a:r>
              <a:rPr lang="ru-RU" sz="1600" dirty="0" smtClean="0"/>
              <a:t>Такие ответы свидетельствуют о достаточно толерантных взаимоотношениях между представителями разных национальностей, проживающих в </a:t>
            </a:r>
            <a:r>
              <a:rPr lang="ru-RU" sz="1600" dirty="0" err="1" smtClean="0"/>
              <a:t>Лахденпохском</a:t>
            </a:r>
            <a:r>
              <a:rPr lang="ru-RU" sz="1600" dirty="0" smtClean="0"/>
              <a:t> районе; </a:t>
            </a:r>
          </a:p>
          <a:p>
            <a:pPr algn="just"/>
            <a:r>
              <a:rPr lang="ru-RU" sz="1600" dirty="0" smtClean="0"/>
              <a:t>3.В сфере межконфессиональных отношений ситуация также достаточно спокойная. Предпосылки к формированию экстремистских проявлений как и в прошлом году отсутствуют. Среди опрошенных (</a:t>
            </a:r>
            <a:r>
              <a:rPr lang="ru-RU" sz="1600" b="1" dirty="0" smtClean="0"/>
              <a:t>95%</a:t>
            </a:r>
            <a:r>
              <a:rPr lang="ru-RU" sz="1600" dirty="0" smtClean="0"/>
              <a:t>) спокойное или безразличное отношение к представителям других религий.  Этот показатель вырос на </a:t>
            </a:r>
            <a:r>
              <a:rPr lang="ru-RU" sz="1600" b="1" dirty="0" smtClean="0"/>
              <a:t>7%</a:t>
            </a:r>
            <a:r>
              <a:rPr lang="ru-RU" sz="1600" dirty="0" smtClean="0"/>
              <a:t> по сравнению с прошлым годом.</a:t>
            </a:r>
          </a:p>
          <a:p>
            <a:pPr algn="just"/>
            <a:r>
              <a:rPr lang="ru-RU" sz="1600" dirty="0" smtClean="0"/>
              <a:t>4.В целом </a:t>
            </a:r>
            <a:r>
              <a:rPr lang="ru-RU" sz="1600" dirty="0" err="1" smtClean="0"/>
              <a:t>антитеррситуацию</a:t>
            </a:r>
            <a:r>
              <a:rPr lang="ru-RU" sz="1600" dirty="0" smtClean="0"/>
              <a:t> в регионе можно охарактеризовать, как спокойную. Высокой вероятность возникновения терактов в районе считают только 3</a:t>
            </a:r>
            <a:r>
              <a:rPr lang="ru-RU" sz="1600" b="1" dirty="0" smtClean="0"/>
              <a:t> %</a:t>
            </a:r>
            <a:r>
              <a:rPr lang="ru-RU" sz="1600" dirty="0" smtClean="0"/>
              <a:t> опрошенных; </a:t>
            </a:r>
          </a:p>
          <a:p>
            <a:pPr algn="just"/>
            <a:r>
              <a:rPr lang="ru-RU" sz="1600" dirty="0" smtClean="0"/>
              <a:t>6.Необходимо продолжить работу информирования населения по вопросам профилактики террористических актов, используя каналы коммуникаций, названные опрошенными, как наиболее удобные: 1) Информация на стендах;  2) Информация на сайтах Интернета. </a:t>
            </a:r>
          </a:p>
          <a:p>
            <a:pPr algn="just"/>
            <a:r>
              <a:rPr lang="ru-RU" sz="1600" dirty="0" smtClean="0"/>
              <a:t>7. Увеличился процент (на </a:t>
            </a:r>
            <a:r>
              <a:rPr lang="ru-RU" sz="1600" b="1" dirty="0" smtClean="0"/>
              <a:t>20%</a:t>
            </a:r>
            <a:r>
              <a:rPr lang="ru-RU" sz="1600" dirty="0" smtClean="0"/>
              <a:t>) населения затруднившихся с ответом и тех, кто не видит никакой работы в принимаемых мерах и мероприятиях, направленных на профилактику террористических актов. </a:t>
            </a:r>
          </a:p>
          <a:p>
            <a:pPr algn="just"/>
            <a:r>
              <a:rPr lang="ru-RU" sz="1600" dirty="0" smtClean="0"/>
              <a:t>В целом по исследованию можно сделать вывод о нормальном уровне социальной толерантности в городе и районе, а ситуацию в сфере межэтнических и межконфессиональных отношений охарактеризовать, как стабильно спокойную.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428604"/>
            <a:ext cx="771530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На основании Порядка проведения мониторинга </a:t>
            </a:r>
            <a:r>
              <a:rPr lang="ru-RU" dirty="0" err="1" smtClean="0"/>
              <a:t>этноконфессиональных</a:t>
            </a:r>
            <a:r>
              <a:rPr lang="ru-RU" dirty="0" smtClean="0"/>
              <a:t> отношений и оперативного регулирования на проявления религиозного и национального экстремизма на территории  Лахденпохского муниципального района, утверждённого Постановлением Администрации                                                                        Лахденпохского      муниципального     района  от 06 августа 2015 года № 919  в ноябре – декабре 2015 года среди населения района был проведен опрос общественного мнения на тему:  «</a:t>
            </a:r>
            <a:r>
              <a:rPr lang="ru-RU" b="1" dirty="0" smtClean="0"/>
              <a:t>Состояние </a:t>
            </a:r>
            <a:r>
              <a:rPr lang="ru-RU" b="1" dirty="0" err="1" smtClean="0"/>
              <a:t>этноконфессиональных</a:t>
            </a:r>
            <a:r>
              <a:rPr lang="ru-RU" b="1" dirty="0" smtClean="0"/>
              <a:t> отношений и оценки работы по профилактике экстремизма и терроризма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районе»</a:t>
            </a:r>
            <a:r>
              <a:rPr lang="ru-RU" dirty="0" smtClean="0"/>
              <a:t>, направленный на получение социологических показателей по следующим блокам вопросов: </a:t>
            </a:r>
          </a:p>
          <a:p>
            <a:pPr algn="just"/>
            <a:r>
              <a:rPr lang="ru-RU" b="1" dirty="0" smtClean="0"/>
              <a:t>1) Степень распространенности экстремизма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районе, отношение и оценки жителей;</a:t>
            </a:r>
            <a:endParaRPr lang="ru-RU" dirty="0" smtClean="0"/>
          </a:p>
          <a:p>
            <a:pPr algn="just"/>
            <a:r>
              <a:rPr lang="ru-RU" b="1" dirty="0" smtClean="0"/>
              <a:t>2) Состояние межконфессиональных отношений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районе;</a:t>
            </a:r>
            <a:endParaRPr lang="ru-RU" dirty="0" smtClean="0"/>
          </a:p>
          <a:p>
            <a:pPr algn="just"/>
            <a:r>
              <a:rPr lang="ru-RU" b="1" dirty="0" smtClean="0"/>
              <a:t>3) Состояние межэтнических отношений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районе;</a:t>
            </a:r>
            <a:endParaRPr lang="ru-RU" dirty="0" smtClean="0"/>
          </a:p>
          <a:p>
            <a:pPr algn="just"/>
            <a:r>
              <a:rPr lang="ru-RU" b="1" dirty="0" smtClean="0"/>
              <a:t>4) Оценка населением работы по противодействию терроризму в районе</a:t>
            </a:r>
            <a:r>
              <a:rPr lang="ru-RU" dirty="0" smtClean="0"/>
              <a:t>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Всего опрошено 193 человека.  Выборка репрезентативна по полу, возрасту, типу поселения (городская/сельская местность).  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2000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Представители национальностей, принявшие участие в опросе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8934450" cy="512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71480"/>
            <a:ext cx="742955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4000" b="1" dirty="0" smtClean="0">
                <a:cs typeface="Aharoni" pitchFamily="2" charset="-79"/>
              </a:rPr>
              <a:t>Степень распространенности экстремизма в </a:t>
            </a:r>
            <a:r>
              <a:rPr lang="ru-RU" sz="4000" b="1" dirty="0" err="1" smtClean="0">
                <a:cs typeface="Aharoni" pitchFamily="2" charset="-79"/>
              </a:rPr>
              <a:t>Лахденпохском</a:t>
            </a:r>
            <a:r>
              <a:rPr lang="ru-RU" sz="4000" b="1" dirty="0" smtClean="0">
                <a:cs typeface="Aharoni" pitchFamily="2" charset="-79"/>
              </a:rPr>
              <a:t> муниципальном районе, отношение и оценки жителей </a:t>
            </a:r>
            <a:endParaRPr lang="ru-RU" sz="4000" b="1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Приходилось ли Вам за последний год наблюдать в Вашем населенном пункте какие-либо проявления экстремизма? </a:t>
            </a:r>
            <a:endParaRPr lang="ru-RU" sz="2000" dirty="0">
              <a:solidFill>
                <a:srgbClr val="002060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85720" y="1357298"/>
          <a:ext cx="6500858" cy="4818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Стрелка влево 6"/>
          <p:cNvSpPr/>
          <p:nvPr/>
        </p:nvSpPr>
        <p:spPr>
          <a:xfrm>
            <a:off x="6357950" y="1571612"/>
            <a:ext cx="2786050" cy="48577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/>
              <a:t>Результаты опросов свидетельствуют о достаточно стабильной оценке населением уровня экстремизма в районе с некоторой динамикой по годам 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Оценки распространенности форм проявления экстремизма в  </a:t>
            </a:r>
            <a:r>
              <a:rPr lang="ru-RU" sz="2200" b="1" dirty="0" err="1" smtClean="0">
                <a:solidFill>
                  <a:srgbClr val="002060"/>
                </a:solidFill>
              </a:rPr>
              <a:t>Лахденпохском</a:t>
            </a:r>
            <a:r>
              <a:rPr lang="ru-RU" sz="2200" b="1" dirty="0" smtClean="0">
                <a:solidFill>
                  <a:srgbClr val="002060"/>
                </a:solidFill>
              </a:rPr>
              <a:t> муниципальном районе</a:t>
            </a:r>
            <a:endParaRPr lang="ru-RU" sz="2200" dirty="0">
              <a:solidFill>
                <a:srgbClr val="00206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2844" y="1447800"/>
          <a:ext cx="9001156" cy="3910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57158" y="5000636"/>
            <a:ext cx="842968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1600" dirty="0" smtClean="0"/>
              <a:t>Участники опроса, которым приходилось сталкиваться с проявлениями экстремизма в текущем году, выявили наиболее распространенные в </a:t>
            </a:r>
            <a:r>
              <a:rPr lang="ru-RU" sz="1600" dirty="0" err="1" smtClean="0"/>
              <a:t>Лахденпохском</a:t>
            </a:r>
            <a:r>
              <a:rPr lang="ru-RU" sz="1600" dirty="0" smtClean="0"/>
              <a:t> районе формы его проявления: проявление  агрессии, нетерпимого поведения среди молодёжи, агрессивное  поведение из-за низкого уровня жизни, распространение информации экстремистского характера в Интернете.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Отношение жителей района к экстремизму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000" b="1" dirty="0" smtClean="0"/>
              <a:t>Как Вы относитесь к возможному проявлению экстремистских действий? 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500703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dirty="0" smtClean="0"/>
              <a:t>Среди населения Лахденпохского района преобладает негативное отношение к экстремизму. Большинство опрошенных (2015 г. - 67 %), (2016 г. – 71,4%),</a:t>
            </a:r>
          </a:p>
          <a:p>
            <a:pPr algn="ctr"/>
            <a:r>
              <a:rPr lang="ru-RU" dirty="0" smtClean="0"/>
              <a:t>(2017 г. – 76%)  категорически против проявлений экстремистских действий. 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23832" y="642918"/>
          <a:ext cx="8720168" cy="5176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0166" y="1142984"/>
            <a:ext cx="671517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4800" dirty="0" smtClean="0"/>
              <a:t>Состояние межконфессиональных отношений </a:t>
            </a:r>
          </a:p>
          <a:p>
            <a:pPr algn="ctr"/>
            <a:r>
              <a:rPr lang="ru-RU" sz="4800" dirty="0" smtClean="0"/>
              <a:t>в  </a:t>
            </a:r>
            <a:r>
              <a:rPr lang="ru-RU" sz="4800" dirty="0" err="1" smtClean="0"/>
              <a:t>Лахденпохском</a:t>
            </a:r>
            <a:r>
              <a:rPr lang="ru-RU" sz="4800" dirty="0" smtClean="0"/>
              <a:t> муниципальном районе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2037</TotalTime>
  <Words>1953</Words>
  <PresentationFormat>Экран (4:3)</PresentationFormat>
  <Paragraphs>159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Солнцестояние</vt:lpstr>
      <vt:lpstr>Консультативный Совет по вопросам межнациональных, межконфессиональных отношений и профилактике экстремизма</vt:lpstr>
      <vt:lpstr>Слайд 2</vt:lpstr>
      <vt:lpstr>Слайд 3</vt:lpstr>
      <vt:lpstr>Представители национальностей, принявшие участие в опросе</vt:lpstr>
      <vt:lpstr>Слайд 5</vt:lpstr>
      <vt:lpstr>Приходилось ли Вам за последний год наблюдать в Вашем населенном пункте какие-либо проявления экстремизма? </vt:lpstr>
      <vt:lpstr>Оценки распространенности форм проявления экстремизма в  Лахденпохском муниципальном районе</vt:lpstr>
      <vt:lpstr>Отношение жителей района к экстремизму Как Вы относитесь к возможному проявлению экстремистских действий? </vt:lpstr>
      <vt:lpstr>Слайд 9</vt:lpstr>
      <vt:lpstr>Количество верующих Можете ли Вы сказать о себе: «Я верующий человек?»</vt:lpstr>
      <vt:lpstr>Отношение к представителям других конфессий Как Вы относитесь к верующим людям - представителям других религий? </vt:lpstr>
      <vt:lpstr>Как Вы относитесь к верующим, которые тщательно соблюдают все предписания своей религии? </vt:lpstr>
      <vt:lpstr>Бывали ли случаи, когда к Вам относились грубо, оскорбительно из-за Вашей религиозной принадлежности? </vt:lpstr>
      <vt:lpstr>Как Вы считаете, в Вашем населенном пункте достаточно или недостаточно предпринимается мер по противодействию экстремизму? </vt:lpstr>
      <vt:lpstr>Слайд 15</vt:lpstr>
      <vt:lpstr>Отношение жителей к представителям разных национальностей </vt:lpstr>
      <vt:lpstr>Как Вы относитесь к трудовым мигрантам, прибывшим на заработки в Ваш населенный пункт? </vt:lpstr>
      <vt:lpstr>Бывали ли случаи, когда к Вам относились грубо, оскорбительно из-за Вашей национальности? </vt:lpstr>
      <vt:lpstr>Охарактеризуйте, пожалуйста, Ваши отношения с представителями других национальностей, постоянно проживающих в Вашем районе (городе)? </vt:lpstr>
      <vt:lpstr>Между какими группами, на Ваш взгляд, в настоящее время в стране существуют наиболее острые противоречия? </vt:lpstr>
      <vt:lpstr>Слайд 21</vt:lpstr>
      <vt:lpstr>Слайд 22</vt:lpstr>
      <vt:lpstr>Как Вы оцениваете в настоящее время вероятность проведения терактов там, где Вы живете?</vt:lpstr>
      <vt:lpstr>Попадалась ли Вам информация по профилактике терактов? Если да, то в каких именно источниках?</vt:lpstr>
      <vt:lpstr>Где бы Вам было удобнее получать информацию по профилактике терактов? </vt:lpstr>
      <vt:lpstr>Как Вы считаете, там, где Вы живете, достаточно предпринимается мер для предотвращения терактов? 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206</cp:revision>
  <dcterms:created xsi:type="dcterms:W3CDTF">2015-12-25T08:52:26Z</dcterms:created>
  <dcterms:modified xsi:type="dcterms:W3CDTF">2018-02-28T06:59:16Z</dcterms:modified>
</cp:coreProperties>
</file>