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hart20.xml" ContentType="application/vnd.openxmlformats-officedocument.drawingml.chart+xml"/>
  <Override PartName="/ppt/charts/chart15.xml" ContentType="application/vnd.openxmlformats-officedocument.drawingml.chart+xml"/>
  <Override PartName="/ppt/charts/chart21.xml" ContentType="application/vnd.openxmlformats-officedocument.drawingml.chart+xml"/>
  <Override PartName="/ppt/charts/chart16.xml" ContentType="application/vnd.openxmlformats-officedocument.drawingml.chart+xml"/>
  <Override PartName="/ppt/charts/chart22.xml" ContentType="application/vnd.openxmlformats-officedocument.drawingml.chart+xml"/>
  <Override PartName="/ppt/charts/chart17.xml" ContentType="application/vnd.openxmlformats-officedocument.drawingml.chart+xml"/>
  <Override PartName="/ppt/charts/chart23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notesSlides/notesSlide15.xml" ContentType="application/vnd.openxmlformats-officedocument.presentationml.notesSlide+xml"/>
  <Override PartName="/ppt/notesSlides/_rels/notesSlide1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png" ContentType="image/png"/>
  <Override PartName="/ppt/media/image5.png" ContentType="image/png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
</Relationships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15"/>
      <c:rotY val="20"/>
      <c:rAngAx val="1"/>
      <c:perspective val="30"/>
    </c:view3D>
    <c:floor>
      <c:spPr>
        <a:noFill/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layout>
        <c:manualLayout>
          <c:layoutTarget val="inner"/>
          <c:xMode val="edge"/>
          <c:yMode val="edge"/>
          <c:x val="0.180503214364886"/>
          <c:y val="0.0290201944652206"/>
          <c:w val="0.630680558634449"/>
          <c:h val="0.84061331338818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1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2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Lbls>
            <c:numFmt formatCode="0%" sourceLinked="1"/>
            <c:dLbl>
              <c:idx val="0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1"/>
              <c:showVal val="0"/>
              <c:showCatName val="1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1"/>
              <c:showVal val="0"/>
              <c:showCatName val="1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1"/>
              <c:showVal val="0"/>
              <c:showCatName val="1"/>
              <c:showSerName val="0"/>
              <c:showPercent val="0"/>
            </c:dLbl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1"/>
            <c:showVal val="0"/>
            <c:showCatName val="1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0.95</c:v>
                </c:pt>
                <c:pt idx="1">
                  <c:v>0.96</c:v>
                </c:pt>
                <c:pt idx="2">
                  <c:v>0.97</c:v>
                </c:pt>
                <c:pt idx="3">
                  <c:v>0.96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feb80a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1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2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3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Lbls>
            <c:numFmt formatCode="0%" sourceLinked="1"/>
            <c:dLbl>
              <c:idx val="0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1"/>
              <c:showVal val="0"/>
              <c:showCatName val="1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1"/>
              <c:showVal val="0"/>
              <c:showCatName val="1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1"/>
              <c:showVal val="0"/>
              <c:showCatName val="1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1"/>
              <c:showVal val="0"/>
              <c:showCatName val="1"/>
              <c:showSerName val="0"/>
              <c:showPercent val="0"/>
            </c:dLbl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1"/>
            <c:showVal val="0"/>
            <c:showCatName val="1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0.05</c:v>
                </c:pt>
                <c:pt idx="1">
                  <c:v>0.04</c:v>
                </c:pt>
                <c:pt idx="2">
                  <c:v>0.03</c:v>
                </c:pt>
                <c:pt idx="3">
                  <c:v>0.04</c:v>
                </c:pt>
              </c:numCache>
            </c:numRef>
          </c:val>
        </c:ser>
        <c:gapWidth val="150"/>
        <c:shape val="cylinder"/>
        <c:axId val="60803111"/>
        <c:axId val="23636894"/>
        <c:axId val="0"/>
      </c:bar3DChart>
      <c:catAx>
        <c:axId val="60803111"/>
        <c:scaling>
          <c:orientation val="minMax"/>
        </c:scaling>
        <c:delete val="0"/>
        <c:axPos val="b"/>
        <c:numFmt formatCode="DD/MM/YYYY" sourceLinked="1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23636894"/>
        <c:crosses val="autoZero"/>
        <c:auto val="1"/>
        <c:lblAlgn val="ctr"/>
        <c:lblOffset val="100"/>
      </c:catAx>
      <c:valAx>
        <c:axId val="23636894"/>
        <c:scaling>
          <c:orientation val="minMax"/>
        </c:scaling>
        <c:delete val="1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0%" sourceLinked="0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60803111"/>
        <c:crosses val="autoZero"/>
      </c:valAx>
    </c:plotArea>
    <c:legend>
      <c:layout>
        <c:manualLayout>
          <c:xMode val="edge"/>
          <c:yMode val="edge"/>
          <c:x val="0.0569497534762617"/>
          <c:y val="0.816476040965837"/>
          <c:w val="0.109855409672594"/>
          <c:h val="0.183449203857367"/>
        </c:manualLayout>
      </c:layout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15"/>
      <c:rotY val="20"/>
      <c:rAngAx val="1"/>
      <c:perspective val="30"/>
    </c:view3D>
    <c:floor>
      <c:spPr>
        <a:noFill/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layout>
        <c:manualLayout>
          <c:layoutTarget val="inner"/>
          <c:xMode val="edge"/>
          <c:yMode val="edge"/>
          <c:x val="0.0677898275241106"/>
          <c:y val="0.0713561353369595"/>
          <c:w val="0.847172756012646"/>
          <c:h val="0.80335576657140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318194"/>
              </a:solidFill>
              <a:ln>
                <a:noFill/>
              </a:ln>
            </c:spPr>
          </c:dPt>
          <c:dPt>
            <c:idx val="1"/>
            <c:invertIfNegative val="0"/>
            <c:spPr>
              <a:solidFill>
                <a:srgbClr val="e2a308"/>
              </a:solidFill>
              <a:ln>
                <a:noFill/>
              </a:ln>
            </c:spPr>
          </c:dPt>
          <c:dPt>
            <c:idx val="2"/>
            <c:invertIfNegative val="0"/>
            <c:spPr>
              <a:solidFill>
                <a:srgbClr val="ad2828"/>
              </a:solidFill>
              <a:ln>
                <a:noFill/>
              </a:ln>
            </c:spPr>
          </c:dPt>
          <c:dPt>
            <c:idx val="3"/>
            <c:invertIfNegative val="0"/>
            <c:spPr>
              <a:solidFill>
                <a:srgbClr val="75972d"/>
              </a:solidFill>
              <a:ln>
                <a:noFill/>
              </a:ln>
            </c:spPr>
          </c:dPt>
          <c:dPt>
            <c:idx val="4"/>
            <c:invertIfNegative val="0"/>
            <c:spPr>
              <a:solidFill>
                <a:srgbClr val="853b04"/>
              </a:solidFill>
              <a:ln>
                <a:noFill/>
              </a:ln>
            </c:spPr>
          </c:dPt>
          <c:dPt>
            <c:idx val="5"/>
            <c:invertIfNegative val="0"/>
            <c:spPr>
              <a:solidFill>
                <a:srgbClr val="3f507d"/>
              </a:solidFill>
              <a:ln>
                <a:noFill/>
              </a:ln>
            </c:spPr>
          </c:dPt>
          <c:dPt>
            <c:idx val="6"/>
            <c:invertIfNegative val="0"/>
            <c:spPr>
              <a:solidFill>
                <a:srgbClr val="8db2c0"/>
              </a:solidFill>
              <a:ln>
                <a:noFill/>
              </a:ln>
            </c:spPr>
          </c:dPt>
          <c:dLbls>
            <c:numFmt formatCode="0" sourceLinked="1"/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5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6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1"/>
            <c:showVal val="1"/>
            <c:showCatName val="1"/>
            <c:showSerName val="0"/>
            <c:showPercent val="0"/>
            <c:showLeaderLines val="0"/>
          </c:dLbls>
          <c:cat>
            <c:strRef>
              <c:f>categories</c:f>
              <c:strCache>
                <c:ptCount val="7"/>
                <c:pt idx="0">
                  <c:v>7. резкие отрицательные высказывания на религиозные темы</c:v>
                </c:pt>
                <c:pt idx="1">
                  <c:v>6. осквернение, разрушение памятников, храмов, могил</c:v>
                </c:pt>
                <c:pt idx="2">
                  <c:v>5 проявление агрессии, нетерпимого поведения среди молодёжи</c:v>
                </c:pt>
                <c:pt idx="3">
                  <c:v>4. унижение, оскорбление из-за национальной принадлежности</c:v>
                </c:pt>
                <c:pt idx="4">
                  <c:v>3. распространение информации экстремистского характера в Интернете</c:v>
                </c:pt>
                <c:pt idx="5">
                  <c:v>2. затрудняюсь ответить</c:v>
                </c:pt>
                <c:pt idx="6">
                  <c:v>1. агрессивное поведение из-за низкого уровня жизни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"/>
                <c:pt idx="0">
                  <c:v>10</c:v>
                </c:pt>
                <c:pt idx="1">
                  <c:v>7</c:v>
                </c:pt>
                <c:pt idx="2">
                  <c:v>61</c:v>
                </c:pt>
                <c:pt idx="3">
                  <c:v>17</c:v>
                </c:pt>
                <c:pt idx="4">
                  <c:v>47</c:v>
                </c:pt>
                <c:pt idx="5">
                  <c:v>266</c:v>
                </c:pt>
                <c:pt idx="6">
                  <c:v>34</c:v>
                </c:pt>
              </c:numCache>
            </c:numRef>
          </c:val>
        </c:ser>
        <c:gapWidth val="150"/>
        <c:shape val="cylinder"/>
        <c:axId val="29112520"/>
        <c:axId val="24342763"/>
        <c:axId val="0"/>
      </c:bar3DChart>
      <c:catAx>
        <c:axId val="29112520"/>
        <c:scaling>
          <c:orientation val="minMax"/>
        </c:scaling>
        <c:delete val="0"/>
        <c:axPos val="b"/>
        <c:numFmt formatCode="DD/MM/YYYY" sourceLinked="1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24342763"/>
        <c:crosses val="autoZero"/>
        <c:auto val="1"/>
        <c:lblAlgn val="ctr"/>
        <c:lblOffset val="100"/>
      </c:catAx>
      <c:valAx>
        <c:axId val="24342763"/>
        <c:scaling>
          <c:orientation val="minMax"/>
        </c:scaling>
        <c:delete val="1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0" sourceLinked="0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29112520"/>
        <c:crosses val="autoZero"/>
      </c:valAx>
    </c:plotArea>
    <c:plotVisOnly val="1"/>
    <c:dispBlanksAs val="zero"/>
  </c:chart>
  <c:spPr>
    <a:noFill/>
    <a:ln>
      <a:noFill/>
    </a:ln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Против</c:v>
                </c:pt>
                <c:pt idx="1">
                  <c:v>Мне все равно</c:v>
                </c:pt>
                <c:pt idx="2">
                  <c:v>Осуждаю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67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Против</c:v>
                </c:pt>
                <c:pt idx="1">
                  <c:v>Мне все равно</c:v>
                </c:pt>
                <c:pt idx="2">
                  <c:v>Осуждаю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71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Против</c:v>
                </c:pt>
                <c:pt idx="1">
                  <c:v>Мне все равно</c:v>
                </c:pt>
                <c:pt idx="2">
                  <c:v>Осуждаю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76</c:v>
                </c:pt>
                <c:pt idx="1">
                  <c:v>6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Против</c:v>
                </c:pt>
                <c:pt idx="1">
                  <c:v>Мне все равно</c:v>
                </c:pt>
                <c:pt idx="2">
                  <c:v>Осуждаю</c:v>
                </c:pt>
                <c:pt idx="3">
                  <c:v>Затрудняюсь с ответом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63</c:v>
                </c:pt>
                <c:pt idx="1">
                  <c:v>11</c:v>
                </c:pt>
                <c:pt idx="2">
                  <c:v>13</c:v>
                </c:pt>
                <c:pt idx="3">
                  <c:v>13</c:v>
                </c:pt>
              </c:numCache>
            </c:numRef>
          </c:val>
        </c:ser>
        <c:gapWidth val="100"/>
        <c:overlap val="0"/>
        <c:axId val="85813708"/>
        <c:axId val="10191666"/>
      </c:barChart>
      <c:catAx>
        <c:axId val="85813708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10191666"/>
        <c:crosses val="autoZero"/>
        <c:auto val="1"/>
        <c:lblAlgn val="ctr"/>
        <c:lblOffset val="100"/>
      </c:catAx>
      <c:valAx>
        <c:axId val="10191666"/>
        <c:scaling>
          <c:orientation val="minMax"/>
        </c:scaling>
        <c:delete val="0"/>
        <c:axPos val="l"/>
        <c:majorGridlines>
          <c:spPr>
            <a:ln w="9360">
              <a:solidFill>
                <a:srgbClr val="b3b3b3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85813708"/>
        <c:crosses val="autoZero"/>
      </c:valAx>
      <c:spPr>
        <a:noFill/>
        <a:ln>
          <a:solidFill>
            <a:srgbClr val="b3b3b3"/>
          </a:solidFill>
        </a:ln>
      </c:spPr>
    </c:plotArea>
    <c:legend>
      <c:layout>
        <c:manualLayout>
          <c:xMode val="edge"/>
          <c:yMode val="edge"/>
          <c:x val="0.685701079877306"/>
          <c:y val="0.101105393558224"/>
          <c:w val="0.301117740986637"/>
          <c:h val="0.515105308300772"/>
        </c:manualLayout>
      </c:layout>
      <c:spPr>
        <a:noFill/>
        <a:ln>
          <a:noFill/>
        </a:ln>
      </c:spPr>
      <c:txPr>
        <a:bodyPr/>
        <a:lstStyle/>
        <a:p>
          <a:pPr>
            <a:defRPr b="0" sz="16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15"/>
      <c:rotY val="20"/>
      <c:rAngAx val="1"/>
      <c:perspective val="30"/>
    </c:view3D>
    <c:floor>
      <c:spPr>
        <a:noFill/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bar3DChart>
        <c:barDir val="bar"/>
        <c:grouping val="percent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Колеблюсь между верой и неверием</c:v>
                </c:pt>
                <c:pt idx="1">
                  <c:v>Отрицательное отношение</c:v>
                </c:pt>
                <c:pt idx="2">
                  <c:v>Не верю, но понимаю верующих</c:v>
                </c:pt>
                <c:pt idx="3">
                  <c:v>Безразличное отношение</c:v>
                </c:pt>
                <c:pt idx="4">
                  <c:v>Затрудняюсь ответить</c:v>
                </c:pt>
                <c:pt idx="5">
                  <c:v>Верую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0.145</c:v>
                </c:pt>
                <c:pt idx="1">
                  <c:v>0.023</c:v>
                </c:pt>
                <c:pt idx="2">
                  <c:v>0.145</c:v>
                </c:pt>
                <c:pt idx="3">
                  <c:v>0.036</c:v>
                </c:pt>
                <c:pt idx="4">
                  <c:v>0.11</c:v>
                </c:pt>
                <c:pt idx="5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eb80a"/>
            </a:solidFill>
            <a:ln>
              <a:noFill/>
            </a:ln>
          </c:spPr>
          <c:invertIfNegative val="0"/>
          <c:dPt>
            <c:idx val="2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Lbls>
            <c:numFmt formatCode="0%" sourceLinked="1"/>
            <c:dLbl>
              <c:idx val="2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Колеблюсь между верой и неверием</c:v>
                </c:pt>
                <c:pt idx="1">
                  <c:v>Отрицательное отношение</c:v>
                </c:pt>
                <c:pt idx="2">
                  <c:v>Не верю, но понимаю верующих</c:v>
                </c:pt>
                <c:pt idx="3">
                  <c:v>Безразличное отношение</c:v>
                </c:pt>
                <c:pt idx="4">
                  <c:v>Затрудняюсь ответить</c:v>
                </c:pt>
                <c:pt idx="5">
                  <c:v>Верую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0.097</c:v>
                </c:pt>
                <c:pt idx="1">
                  <c:v>0</c:v>
                </c:pt>
                <c:pt idx="2">
                  <c:v>0.142</c:v>
                </c:pt>
                <c:pt idx="3">
                  <c:v>0.055</c:v>
                </c:pt>
                <c:pt idx="4">
                  <c:v>0.119</c:v>
                </c:pt>
                <c:pt idx="5">
                  <c:v>0.59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c32d2e"/>
            </a:solidFill>
            <a:ln>
              <a:noFill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Колеблюсь между верой и неверием</c:v>
                </c:pt>
                <c:pt idx="1">
                  <c:v>Отрицательное отношение</c:v>
                </c:pt>
                <c:pt idx="2">
                  <c:v>Не верю, но понимаю верующих</c:v>
                </c:pt>
                <c:pt idx="3">
                  <c:v>Безразличное отношение</c:v>
                </c:pt>
                <c:pt idx="4">
                  <c:v>Затрудняюсь ответить</c:v>
                </c:pt>
                <c:pt idx="5">
                  <c:v>Верую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6"/>
                <c:pt idx="0">
                  <c:v>0.135</c:v>
                </c:pt>
                <c:pt idx="1">
                  <c:v>0.026</c:v>
                </c:pt>
                <c:pt idx="2">
                  <c:v>0.11</c:v>
                </c:pt>
                <c:pt idx="3">
                  <c:v>0.072</c:v>
                </c:pt>
                <c:pt idx="4">
                  <c:v>0.113</c:v>
                </c:pt>
                <c:pt idx="5">
                  <c:v>0.54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Колеблюсь между верой и неверием</c:v>
                </c:pt>
                <c:pt idx="1">
                  <c:v>Отрицательное отношение</c:v>
                </c:pt>
                <c:pt idx="2">
                  <c:v>Не верю, но понимаю верующих</c:v>
                </c:pt>
                <c:pt idx="3">
                  <c:v>Безразличное отношение</c:v>
                </c:pt>
                <c:pt idx="4">
                  <c:v>Затрудняюсь ответить</c:v>
                </c:pt>
                <c:pt idx="5">
                  <c:v>Верую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6"/>
                <c:pt idx="0">
                  <c:v>0.13</c:v>
                </c:pt>
                <c:pt idx="1">
                  <c:v>0.03</c:v>
                </c:pt>
                <c:pt idx="2">
                  <c:v>0.25</c:v>
                </c:pt>
                <c:pt idx="3">
                  <c:v>0.06</c:v>
                </c:pt>
                <c:pt idx="4">
                  <c:v>0.03</c:v>
                </c:pt>
                <c:pt idx="5">
                  <c:v>0.5</c:v>
                </c:pt>
              </c:numCache>
            </c:numRef>
          </c:val>
        </c:ser>
        <c:gapWidth val="150"/>
        <c:shape val="box"/>
        <c:axId val="96619497"/>
        <c:axId val="42409464"/>
        <c:axId val="0"/>
      </c:bar3DChart>
      <c:catAx>
        <c:axId val="96619497"/>
        <c:scaling>
          <c:orientation val="minMax"/>
        </c:scaling>
        <c:delete val="0"/>
        <c:axPos val="b"/>
        <c:numFmt formatCode="DD/MM/YYYY" sourceLinked="1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42409464"/>
        <c:crosses val="autoZero"/>
        <c:auto val="1"/>
        <c:lblAlgn val="ctr"/>
        <c:lblOffset val="100"/>
      </c:catAx>
      <c:valAx>
        <c:axId val="42409464"/>
        <c:scaling>
          <c:orientation val="minMax"/>
        </c:scaling>
        <c:delete val="1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0%" sourceLinked="0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96619497"/>
        <c:crosses val="autoZero"/>
      </c:valAx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15"/>
      <c:rotY val="20"/>
      <c:rAngAx val="1"/>
      <c:perspective val="30"/>
    </c:view3D>
    <c:floor>
      <c:spPr>
        <a:noFill/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bar3DChart>
        <c:barDir val="col"/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invertIfNegative val="0"/>
          <c:dPt>
            <c:idx val="1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Lbls>
            <c:numFmt formatCode="0.0%" sourceLinked="1"/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спокойно</c:v>
                </c:pt>
                <c:pt idx="1">
                  <c:v>с интересом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0.84</c:v>
                </c:pt>
                <c:pt idx="1">
                  <c:v>0.04</c:v>
                </c:pt>
                <c:pt idx="2">
                  <c:v>0.04</c:v>
                </c:pt>
                <c:pt idx="3">
                  <c:v>0.02</c:v>
                </c:pt>
                <c:pt idx="4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eb80a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1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2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Lbls>
            <c:numFmt formatCode="0.0%" sourceLinked="1"/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спокойно</c:v>
                </c:pt>
                <c:pt idx="1">
                  <c:v>с интересом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0.75</c:v>
                </c:pt>
                <c:pt idx="1">
                  <c:v>0.16</c:v>
                </c:pt>
                <c:pt idx="2">
                  <c:v>0.03</c:v>
                </c:pt>
                <c:pt idx="3">
                  <c:v>0.02</c:v>
                </c:pt>
                <c:pt idx="4">
                  <c:v>0.04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c32d2e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c32d2e"/>
              </a:solidFill>
              <a:ln>
                <a:noFill/>
              </a:ln>
            </c:spPr>
          </c:dPt>
          <c:dLbls>
            <c:numFmt formatCode="0.0%" sourceLinked="1"/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спокойно</c:v>
                </c:pt>
                <c:pt idx="1">
                  <c:v>с интересом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0.8</c:v>
                </c:pt>
                <c:pt idx="1">
                  <c:v>0.07</c:v>
                </c:pt>
                <c:pt idx="2">
                  <c:v>0.08</c:v>
                </c:pt>
                <c:pt idx="3">
                  <c:v>0.015</c:v>
                </c:pt>
                <c:pt idx="4">
                  <c:v>0.035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invertIfNegative val="0"/>
          <c:dLbls>
            <c:numFmt formatCode="0.0%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спокойно</c:v>
                </c:pt>
                <c:pt idx="1">
                  <c:v>с интересом</c:v>
                </c:pt>
                <c:pt idx="2">
                  <c:v>безразлично</c:v>
                </c:pt>
                <c:pt idx="3">
                  <c:v>с раздражением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5"/>
                <c:pt idx="0">
                  <c:v>0.71</c:v>
                </c:pt>
                <c:pt idx="1">
                  <c:v>0.05</c:v>
                </c:pt>
                <c:pt idx="2">
                  <c:v>0.15</c:v>
                </c:pt>
                <c:pt idx="3">
                  <c:v>0.01</c:v>
                </c:pt>
                <c:pt idx="4">
                  <c:v>0.08</c:v>
                </c:pt>
              </c:numCache>
            </c:numRef>
          </c:val>
        </c:ser>
        <c:gapWidth val="150"/>
        <c:shape val="cone"/>
        <c:axId val="44277941"/>
        <c:axId val="26362272"/>
      </c:bar3DChart>
      <c:catAx>
        <c:axId val="44277941"/>
        <c:scaling>
          <c:orientation val="minMax"/>
        </c:scaling>
        <c:delete val="0"/>
        <c:axPos val="b"/>
        <c:numFmt formatCode="DD/MM/YYYY" sourceLinked="1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26362272"/>
        <c:crosses val="autoZero"/>
        <c:auto val="1"/>
        <c:lblAlgn val="ctr"/>
        <c:lblOffset val="100"/>
      </c:catAx>
      <c:valAx>
        <c:axId val="26362272"/>
        <c:scaling>
          <c:orientation val="minMax"/>
        </c:scaling>
        <c:delete val="1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0.0%" sourceLinked="0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44277941"/>
        <c:crosses val="autoZero"/>
      </c:valAx>
    </c:plotArea>
    <c:legend>
      <c:layout>
        <c:manualLayout>
          <c:xMode val="edge"/>
          <c:yMode val="edge"/>
          <c:x val="0.747827547122287"/>
          <c:y val="0.0199004975124378"/>
          <c:w val="0.217800167926112"/>
          <c:h val="0.442373801338882"/>
        </c:manualLayout>
      </c:layout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zero"/>
  </c:chart>
  <c:spPr>
    <a:solidFill>
      <a:srgbClr val="ffffff"/>
    </a:solidFill>
    <a:ln w="25560">
      <a:solidFill>
        <a:srgbClr val="000000"/>
      </a:solidFill>
      <a:round/>
    </a:ln>
  </c:spPr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55686208634302"/>
          <c:y val="0.0185172342048686"/>
          <c:w val="0.577103981185957"/>
          <c:h val="0.952146473403149"/>
        </c:manualLayout>
      </c:layout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explosion val="30"/>
          <c:dPt>
            <c:idx val="0"/>
            <c:explosion val="30"/>
            <c:spPr>
              <a:solidFill>
                <a:srgbClr val="3891a7"/>
              </a:solidFill>
              <a:ln>
                <a:noFill/>
              </a:ln>
            </c:spPr>
          </c:dPt>
          <c:dPt>
            <c:idx val="1"/>
            <c:explosion val="30"/>
            <c:spPr>
              <a:solidFill>
                <a:srgbClr val="feb80a"/>
              </a:solidFill>
              <a:ln>
                <a:noFill/>
              </a:ln>
            </c:spPr>
          </c:dPt>
          <c:dPt>
            <c:idx val="2"/>
            <c:explosion val="30"/>
            <c:spPr>
              <a:solidFill>
                <a:srgbClr val="c32d2e"/>
              </a:solidFill>
              <a:ln>
                <a:noFill/>
              </a:ln>
            </c:spPr>
          </c:dPt>
          <c:dPt>
            <c:idx val="3"/>
            <c:explosion val="30"/>
            <c:spPr>
              <a:solidFill>
                <a:srgbClr val="84aa33"/>
              </a:solidFill>
              <a:ln>
                <a:noFill/>
              </a:ln>
            </c:spPr>
          </c:dPt>
          <c:dPt>
            <c:idx val="4"/>
            <c:explosion val="30"/>
            <c:spPr>
              <a:solidFill>
                <a:srgbClr val="7e0021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txPr>
                <a:bodyPr/>
                <a:lstStyle/>
                <a:p>
                  <a:pPr>
                    <a:defRPr b="1" sz="24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1" sz="24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1" sz="24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1" sz="24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1" sz="24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1" sz="24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бывает, но очень редко</c:v>
                </c:pt>
                <c:pt idx="1">
                  <c:v>иногда бывают такие факты</c:v>
                </c:pt>
                <c:pt idx="2">
                  <c:v>такого никогда не было</c:v>
                </c:pt>
                <c:pt idx="3">
                  <c:v>затрудняюсь ответить</c:v>
                </c:pt>
                <c:pt idx="4">
                  <c:v>такое постоянно случается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74</c:v>
                </c:pt>
                <c:pt idx="3">
                  <c:v>22</c:v>
                </c:pt>
                <c:pt idx="4">
                  <c:v>1</c:v>
                </c:pt>
              </c:numCache>
            </c:numRef>
          </c:val>
        </c:ser>
        <c:firstSliceAng val="0"/>
      </c:pieChart>
      <c:spPr>
        <a:solidFill>
          <a:srgbClr val="ffffff"/>
        </a:solidFill>
        <a:ln>
          <a:noFill/>
        </a:ln>
      </c:spPr>
    </c:plotArea>
    <c:legend>
      <c:layout>
        <c:manualLayout>
          <c:xMode val="edge"/>
          <c:yMode val="edge"/>
          <c:x val="0.607321271147307"/>
          <c:y val="0.0925284169670086"/>
          <c:w val="0.383795130142737"/>
          <c:h val="0.63873293130935"/>
        </c:manualLayout>
      </c:layout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15"/>
      <c:rotY val="20"/>
      <c:rAngAx val="1"/>
      <c:perspective val="30"/>
    </c:view3D>
    <c:floor>
      <c:spPr>
        <a:noFill/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8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6</c:v>
                </c:pt>
                <c:pt idx="1">
                  <c:v>66</c:v>
                </c:pt>
                <c:pt idx="2">
                  <c:v>6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eb80a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8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11</c:v>
                </c:pt>
                <c:pt idx="1">
                  <c:v>63</c:v>
                </c:pt>
                <c:pt idx="2">
                  <c:v>7</c:v>
                </c:pt>
                <c:pt idx="3">
                  <c:v>19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c32d2e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8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13</c:v>
                </c:pt>
                <c:pt idx="1">
                  <c:v>65</c:v>
                </c:pt>
                <c:pt idx="2">
                  <c:v>3</c:v>
                </c:pt>
                <c:pt idx="3">
                  <c:v>19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8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4"/>
                <c:pt idx="0">
                  <c:v>как к своим</c:v>
                </c:pt>
                <c:pt idx="1">
                  <c:v>нейтрально</c:v>
                </c:pt>
                <c:pt idx="2">
                  <c:v>как к чужим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19</c:v>
                </c:pt>
                <c:pt idx="1">
                  <c:v>56</c:v>
                </c:pt>
                <c:pt idx="2">
                  <c:v>1</c:v>
                </c:pt>
                <c:pt idx="3">
                  <c:v>24</c:v>
                </c:pt>
              </c:numCache>
            </c:numRef>
          </c:val>
        </c:ser>
        <c:gapWidth val="100"/>
        <c:shape val="box"/>
        <c:axId val="48619163"/>
        <c:axId val="77493416"/>
        <c:axId val="0"/>
      </c:bar3DChart>
      <c:catAx>
        <c:axId val="48619163"/>
        <c:scaling>
          <c:orientation val="minMax"/>
        </c:scaling>
        <c:delete val="0"/>
        <c:axPos val="b"/>
        <c:numFmt formatCode="DD/MM/YYYY" sourceLinked="1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77493416"/>
        <c:crosses val="autoZero"/>
        <c:auto val="1"/>
        <c:lblAlgn val="ctr"/>
        <c:lblOffset val="100"/>
      </c:catAx>
      <c:valAx>
        <c:axId val="77493416"/>
        <c:scaling>
          <c:orientation val="minMax"/>
        </c:scaling>
        <c:delete val="1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48619163"/>
        <c:crosses val="autoZero"/>
      </c:valAx>
    </c:plotArea>
    <c:legend>
      <c:layout>
        <c:manualLayout>
          <c:xMode val="edge"/>
          <c:yMode val="edge"/>
          <c:x val="0.697898799313894"/>
          <c:y val="0"/>
          <c:w val="0.23864659719542"/>
          <c:h val="0.431271091113611"/>
        </c:manualLayout>
      </c:layout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доброжелательно</c:v>
                </c:pt>
                <c:pt idx="1">
                  <c:v>равнодушно</c:v>
                </c:pt>
                <c:pt idx="2">
                  <c:v>нетерпимо</c:v>
                </c:pt>
                <c:pt idx="3">
                  <c:v>затрудняюс ответить</c:v>
                </c:pt>
                <c:pt idx="4">
                  <c:v>спокойно</c:v>
                </c:pt>
                <c:pt idx="5">
                  <c:v>с раздражением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21</c:v>
                </c:pt>
                <c:pt idx="1">
                  <c:v>2</c:v>
                </c:pt>
                <c:pt idx="2">
                  <c:v>4</c:v>
                </c:pt>
                <c:pt idx="3">
                  <c:v>12</c:v>
                </c:pt>
                <c:pt idx="4">
                  <c:v>54</c:v>
                </c:pt>
                <c:pt idx="5">
                  <c:v>9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доброжелательно</c:v>
                </c:pt>
                <c:pt idx="1">
                  <c:v>равнодушно</c:v>
                </c:pt>
                <c:pt idx="2">
                  <c:v>нетерпимо</c:v>
                </c:pt>
                <c:pt idx="3">
                  <c:v>затрудняюс ответить</c:v>
                </c:pt>
                <c:pt idx="4">
                  <c:v>спокойно</c:v>
                </c:pt>
                <c:pt idx="5">
                  <c:v>с раздражением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19</c:v>
                </c:pt>
                <c:pt idx="1">
                  <c:v>2</c:v>
                </c:pt>
                <c:pt idx="2">
                  <c:v>3</c:v>
                </c:pt>
                <c:pt idx="3">
                  <c:v>19</c:v>
                </c:pt>
                <c:pt idx="4">
                  <c:v>58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доброжелательно</c:v>
                </c:pt>
                <c:pt idx="1">
                  <c:v>равнодушно</c:v>
                </c:pt>
                <c:pt idx="2">
                  <c:v>нетерпимо</c:v>
                </c:pt>
                <c:pt idx="3">
                  <c:v>затрудняюс ответить</c:v>
                </c:pt>
                <c:pt idx="4">
                  <c:v>спокойно</c:v>
                </c:pt>
                <c:pt idx="5">
                  <c:v>с раздражением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6"/>
                <c:pt idx="0">
                  <c:v>19</c:v>
                </c:pt>
                <c:pt idx="1">
                  <c:v>3</c:v>
                </c:pt>
                <c:pt idx="2">
                  <c:v>1</c:v>
                </c:pt>
                <c:pt idx="3">
                  <c:v>17</c:v>
                </c:pt>
                <c:pt idx="4">
                  <c:v>63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доброжелательно</c:v>
                </c:pt>
                <c:pt idx="1">
                  <c:v>равнодушно</c:v>
                </c:pt>
                <c:pt idx="2">
                  <c:v>нетерпимо</c:v>
                </c:pt>
                <c:pt idx="3">
                  <c:v>затрудняюс ответить</c:v>
                </c:pt>
                <c:pt idx="4">
                  <c:v>спокойно</c:v>
                </c:pt>
                <c:pt idx="5">
                  <c:v>с раздражением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6"/>
                <c:pt idx="0">
                  <c:v>14</c:v>
                </c:pt>
                <c:pt idx="1">
                  <c:v>4</c:v>
                </c:pt>
                <c:pt idx="2">
                  <c:v>1</c:v>
                </c:pt>
                <c:pt idx="3">
                  <c:v>11</c:v>
                </c:pt>
                <c:pt idx="4">
                  <c:v>68</c:v>
                </c:pt>
                <c:pt idx="5">
                  <c:v>2</c:v>
                </c:pt>
              </c:numCache>
            </c:numRef>
          </c:val>
        </c:ser>
        <c:gapWidth val="100"/>
        <c:overlap val="0"/>
        <c:axId val="55959256"/>
        <c:axId val="34074379"/>
      </c:barChart>
      <c:catAx>
        <c:axId val="55959256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34074379"/>
        <c:crosses val="autoZero"/>
        <c:auto val="1"/>
        <c:lblAlgn val="ctr"/>
        <c:lblOffset val="100"/>
      </c:catAx>
      <c:valAx>
        <c:axId val="34074379"/>
        <c:scaling>
          <c:orientation val="minMax"/>
        </c:scaling>
        <c:delete val="0"/>
        <c:axPos val="l"/>
        <c:majorGridlines>
          <c:spPr>
            <a:ln w="9360">
              <a:solidFill>
                <a:srgbClr val="b3b3b3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55959256"/>
        <c:crosses val="autoZero"/>
      </c:valAx>
      <c:spPr>
        <a:noFill/>
        <a:ln>
          <a:solidFill>
            <a:srgbClr val="b3b3b3"/>
          </a:solidFill>
        </a:ln>
      </c:spPr>
    </c:plotArea>
    <c:legend>
      <c:layout>
        <c:manualLayout>
          <c:xMode val="edge"/>
          <c:yMode val="edge"/>
          <c:x val="0.842098523008623"/>
          <c:y val="0.0739592559787423"/>
          <c:w val="0.148900747065101"/>
          <c:h val="0.692503598715535"/>
        </c:manualLayout>
      </c:layout>
      <c:spPr>
        <a:noFill/>
        <a:ln>
          <a:noFill/>
        </a:ln>
      </c:spPr>
      <c:txPr>
        <a:bodyPr/>
        <a:lstStyle/>
        <a:p>
          <a:pPr>
            <a:defRPr b="0" sz="14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1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spPr>
              <a:solidFill>
                <a:srgbClr val="7e0021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8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такое постоянно случается</c:v>
                </c:pt>
                <c:pt idx="1">
                  <c:v>быает, но очень редко</c:v>
                </c:pt>
                <c:pt idx="2">
                  <c:v>затрудняюсь ответить</c:v>
                </c:pt>
                <c:pt idx="3">
                  <c:v>иногда бывает</c:v>
                </c:pt>
                <c:pt idx="4">
                  <c:v>такого никогда не было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71</c:v>
                </c:pt>
                <c:pt idx="3">
                  <c:v>6</c:v>
                </c:pt>
                <c:pt idx="4">
                  <c:v>389</c:v>
                </c:pt>
              </c:numCache>
            </c:numRef>
          </c:val>
        </c:ser>
        <c:ser>
          <c:idx val="1"/>
          <c:order val="1"/>
          <c:spPr>
            <a:solidFill>
              <a:srgbClr val="ff420e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spPr>
              <a:solidFill>
                <a:srgbClr val="7e0021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такое постоянно случается</c:v>
                </c:pt>
                <c:pt idx="1">
                  <c:v>быает, но очень редко</c:v>
                </c:pt>
                <c:pt idx="2">
                  <c:v>затрудняюсь ответить</c:v>
                </c:pt>
                <c:pt idx="3">
                  <c:v>иногда бывает</c:v>
                </c:pt>
                <c:pt idx="4">
                  <c:v>такого никогда не было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3.2</c:v>
                </c:pt>
                <c:pt idx="1">
                  <c:v>8.8</c:v>
                </c:pt>
                <c:pt idx="2">
                  <c:v>1.5</c:v>
                </c:pt>
                <c:pt idx="3">
                  <c:v>9.02</c:v>
                </c:pt>
                <c:pt idx="4">
                  <c:v/>
                </c:pt>
              </c:numCache>
            </c:numRef>
          </c:val>
        </c:ser>
        <c:ser>
          <c:idx val="2"/>
          <c:order val="2"/>
          <c:spPr>
            <a:solidFill>
              <a:srgbClr val="ffd320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spPr>
              <a:solidFill>
                <a:srgbClr val="7e0021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такое постоянно случается</c:v>
                </c:pt>
                <c:pt idx="1">
                  <c:v>быает, но очень редко</c:v>
                </c:pt>
                <c:pt idx="2">
                  <c:v>затрудняюсь ответить</c:v>
                </c:pt>
                <c:pt idx="3">
                  <c:v>иногда бывает</c:v>
                </c:pt>
                <c:pt idx="4">
                  <c:v>такого никогда не было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4.54</c:v>
                </c:pt>
                <c:pt idx="1">
                  <c:v>9.65</c:v>
                </c:pt>
                <c:pt idx="2">
                  <c:v>3.7</c:v>
                </c:pt>
                <c:pt idx="3">
                  <c:v>6.2</c:v>
                </c:pt>
                <c:pt idx="4">
                  <c:v/>
                </c:pt>
              </c:numCache>
            </c:numRef>
          </c:val>
        </c:ser>
        <c:firstSliceAng val="0"/>
      </c:pieChart>
      <c:spPr>
        <a:noFill/>
        <a:ln>
          <a:solidFill>
            <a:srgbClr val="b3b3b3"/>
          </a:solidFill>
        </a:ln>
      </c:spPr>
    </c:plotArea>
    <c:legend>
      <c:layout>
        <c:manualLayout>
          <c:xMode val="edge"/>
          <c:yMode val="edge"/>
          <c:x val="0.678347302362802"/>
          <c:y val="0.0466120460584588"/>
          <c:w val="0.308524976834302"/>
          <c:h val="0.59716531945521"/>
        </c:manualLayout>
      </c:layout>
      <c:spPr>
        <a:noFill/>
        <a:ln>
          <a:noFill/>
        </a:ln>
      </c:spPr>
      <c:txPr>
        <a:bodyPr/>
        <a:lstStyle/>
        <a:p>
          <a:pPr>
            <a:defRPr b="0" sz="14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Дружно</c:v>
                </c:pt>
                <c:pt idx="1">
                  <c:v>Отношения ровные</c:v>
                </c:pt>
                <c:pt idx="2">
                  <c:v>Нет отношений</c:v>
                </c:pt>
                <c:pt idx="3">
                  <c:v>случаются ссоры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0.17</c:v>
                </c:pt>
                <c:pt idx="1">
                  <c:v>0.53</c:v>
                </c:pt>
                <c:pt idx="2">
                  <c:v>0.22</c:v>
                </c:pt>
                <c:pt idx="3">
                  <c:v>0.03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Дружно</c:v>
                </c:pt>
                <c:pt idx="1">
                  <c:v>Отношения ровные</c:v>
                </c:pt>
                <c:pt idx="2">
                  <c:v>Нет отношений</c:v>
                </c:pt>
                <c:pt idx="3">
                  <c:v>случаются ссоры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0.2</c:v>
                </c:pt>
                <c:pt idx="1">
                  <c:v>0.51</c:v>
                </c:pt>
                <c:pt idx="2">
                  <c:v>0.18</c:v>
                </c:pt>
                <c:pt idx="3">
                  <c:v>0.03</c:v>
                </c:pt>
                <c:pt idx="4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Дружно</c:v>
                </c:pt>
                <c:pt idx="1">
                  <c:v>Отношения ровные</c:v>
                </c:pt>
                <c:pt idx="2">
                  <c:v>Нет отношений</c:v>
                </c:pt>
                <c:pt idx="3">
                  <c:v>случаются ссоры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0.23</c:v>
                </c:pt>
                <c:pt idx="1">
                  <c:v>0.46</c:v>
                </c:pt>
                <c:pt idx="2">
                  <c:v>0.17</c:v>
                </c:pt>
                <c:pt idx="3">
                  <c:v>0.02</c:v>
                </c:pt>
                <c:pt idx="4">
                  <c:v>0.1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Дружно</c:v>
                </c:pt>
                <c:pt idx="1">
                  <c:v>Отношения ровные</c:v>
                </c:pt>
                <c:pt idx="2">
                  <c:v>Нет отношений</c:v>
                </c:pt>
                <c:pt idx="3">
                  <c:v>случаются ссоры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5"/>
                <c:pt idx="0">
                  <c:v>0.25</c:v>
                </c:pt>
                <c:pt idx="1">
                  <c:v>0.46</c:v>
                </c:pt>
                <c:pt idx="2">
                  <c:v>0.16</c:v>
                </c:pt>
                <c:pt idx="3">
                  <c:v>0.01</c:v>
                </c:pt>
                <c:pt idx="4">
                  <c:v>0.1</c:v>
                </c:pt>
              </c:numCache>
            </c:numRef>
          </c:val>
        </c:ser>
        <c:gapWidth val="100"/>
        <c:overlap val="0"/>
        <c:axId val="1818310"/>
        <c:axId val="8774937"/>
      </c:barChart>
      <c:catAx>
        <c:axId val="1818310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8774937"/>
        <c:crosses val="autoZero"/>
        <c:auto val="1"/>
        <c:lblAlgn val="ctr"/>
        <c:lblOffset val="100"/>
      </c:catAx>
      <c:valAx>
        <c:axId val="8774937"/>
        <c:scaling>
          <c:orientation val="minMax"/>
        </c:scaling>
        <c:delete val="0"/>
        <c:axPos val="l"/>
        <c:majorGridlines>
          <c:spPr>
            <a:ln w="9360">
              <a:solidFill>
                <a:srgbClr val="b3b3b3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1818310"/>
        <c:crosses val="autoZero"/>
      </c:valAx>
      <c:spPr>
        <a:noFill/>
        <a:ln>
          <a:solidFill>
            <a:srgbClr val="b3b3b3"/>
          </a:solidFill>
        </a:ln>
      </c:spPr>
    </c:plotArea>
    <c:legend>
      <c:layout>
        <c:manualLayout>
          <c:xMode val="edge"/>
          <c:yMode val="edge"/>
          <c:x val="0.688607594936709"/>
          <c:y val="0.0808326874100321"/>
          <c:w val="0.146254409628554"/>
          <c:h val="0.510574687188573"/>
        </c:manualLayout>
      </c:layout>
      <c:spPr>
        <a:noFill/>
        <a:ln>
          <a:noFill/>
        </a:ln>
      </c:spPr>
      <c:txPr>
        <a:bodyPr/>
        <a:lstStyle/>
        <a:p>
          <a:pPr>
            <a:defRPr b="0" sz="1600" spc="-1" strike="noStrike">
              <a:solidFill>
                <a:srgbClr val="000000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30"/>
      <c:rotY val="0"/>
      <c:rAngAx val="0"/>
      <c:perspective val="30"/>
    </c:view3D>
    <c:floor>
      <c:spPr>
        <a:solidFill>
          <a:srgbClr val="d9d9d9"/>
        </a:solidFill>
        <a:ln>
          <a:noFill/>
        </a:ln>
      </c:spPr>
    </c:floor>
    <c:sideWall>
      <c:spPr>
        <a:solidFill>
          <a:srgbClr val="d9d9d9"/>
        </a:solidFill>
        <a:ln>
          <a:noFill/>
        </a:ln>
      </c:spPr>
    </c:sideWall>
    <c:backWall>
      <c:spPr>
        <a:solidFill>
          <a:srgbClr val="d9d9d9"/>
        </a:solidFill>
        <a:ln>
          <a:noFill/>
        </a:ln>
      </c:spPr>
    </c:backWall>
    <c:plotArea>
      <c:layout>
        <c:manualLayout>
          <c:layoutTarget val="inner"/>
          <c:xMode val="edge"/>
          <c:yMode val="edge"/>
          <c:x val="0.000541441066222407"/>
          <c:y val="0"/>
          <c:w val="0.561849229487713"/>
          <c:h val="0.854890753203651"/>
        </c:manualLayout>
      </c:layout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explosion val="25"/>
          <c:dPt>
            <c:idx val="0"/>
            <c:explosion val="25"/>
            <c:spPr>
              <a:solidFill>
                <a:srgbClr val="3891a7"/>
              </a:solidFill>
              <a:ln>
                <a:noFill/>
              </a:ln>
            </c:spPr>
          </c:dPt>
          <c:dPt>
            <c:idx val="1"/>
            <c:explosion val="25"/>
            <c:spPr>
              <a:solidFill>
                <a:srgbClr val="feb80a"/>
              </a:solidFill>
              <a:ln>
                <a:noFill/>
              </a:ln>
            </c:spPr>
          </c:dPt>
          <c:dPt>
            <c:idx val="2"/>
            <c:explosion val="25"/>
            <c:spPr>
              <a:solidFill>
                <a:srgbClr val="c32d2e"/>
              </a:solidFill>
              <a:ln>
                <a:noFill/>
              </a:ln>
            </c:spPr>
          </c:dPt>
          <c:dPt>
            <c:idx val="3"/>
            <c:explosion val="25"/>
            <c:spPr>
              <a:solidFill>
                <a:srgbClr val="84aa33"/>
              </a:solidFill>
              <a:ln>
                <a:noFill/>
              </a:ln>
            </c:spPr>
          </c:dPt>
          <c:dPt>
            <c:idx val="4"/>
            <c:explosion val="25"/>
            <c:spPr>
              <a:solidFill>
                <a:srgbClr val="964305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8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скорее всего нет</c:v>
                </c:pt>
                <c:pt idx="1">
                  <c:v>может, но мало вероятно</c:v>
                </c:pt>
                <c:pt idx="2">
                  <c:v>это исключено</c:v>
                </c:pt>
                <c:pt idx="3">
                  <c:v>да, вероятность большая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0.38</c:v>
                </c:pt>
                <c:pt idx="1">
                  <c:v>0.04</c:v>
                </c:pt>
                <c:pt idx="2">
                  <c:v>0.31</c:v>
                </c:pt>
                <c:pt idx="3">
                  <c:v>0.1</c:v>
                </c:pt>
                <c:pt idx="4">
                  <c:v>0.16</c:v>
                </c:pt>
              </c:numCache>
            </c:numRef>
          </c:val>
        </c:ser>
      </c:pie3DChart>
    </c:plotArea>
    <c:legend>
      <c:layout>
        <c:manualLayout>
          <c:xMode val="edge"/>
          <c:yMode val="edge"/>
          <c:x val="0.620378081279147"/>
          <c:y val="0.056205657421911"/>
          <c:w val="0.370752831445703"/>
          <c:h val="0.594213581498203"/>
        </c:manualLayout>
      </c:layout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spPr>
        <a:solidFill>
          <a:srgbClr val="ffffff"/>
        </a:solidFill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15"/>
      <c:rotY val="20"/>
      <c:rAngAx val="1"/>
      <c:perspective val="30"/>
    </c:view3D>
    <c:floor>
      <c:spPr>
        <a:noFill/>
        <a:ln w="9360">
          <a:solidFill>
            <a:srgbClr val="8b8b8b"/>
          </a:solidFill>
          <a:round/>
        </a:ln>
      </c:spPr>
    </c:floor>
    <c:sideWall>
      <c:spPr>
        <a:noFill/>
        <a:ln w="9360">
          <a:solidFill>
            <a:srgbClr val="8b8b8b"/>
          </a:solidFill>
          <a:round/>
        </a:ln>
      </c:spPr>
    </c:sideWall>
    <c:backWall>
      <c:spPr>
        <a:noFill/>
        <a:ln w="9360">
          <a:solidFill>
            <a:srgbClr val="8b8b8b"/>
          </a:solidFill>
          <a:round/>
        </a:ln>
      </c:spPr>
    </c:backWall>
    <c:plotArea>
      <c:bar3D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1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2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3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4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5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Lbls>
            <c:numFmt formatCode="0.0%" sourceLinked="1"/>
            <c:dLbl>
              <c:idx val="0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5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не встречал такой информации</c:v>
                </c:pt>
                <c:pt idx="1">
                  <c:v>на стендах</c:v>
                </c:pt>
                <c:pt idx="2">
                  <c:v>статьи, заметки в газетах</c:v>
                </c:pt>
                <c:pt idx="3">
                  <c:v>Интернет</c:v>
                </c:pt>
                <c:pt idx="4">
                  <c:v>слышал, присутствовал на мерприятиях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0.12</c:v>
                </c:pt>
                <c:pt idx="1">
                  <c:v>0.26</c:v>
                </c:pt>
                <c:pt idx="2">
                  <c:v>0.14</c:v>
                </c:pt>
                <c:pt idx="3">
                  <c:v>0.24</c:v>
                </c:pt>
                <c:pt idx="4">
                  <c:v>0.16</c:v>
                </c:pt>
                <c:pt idx="5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feb80a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1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2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3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4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5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Lbls>
            <c:numFmt formatCode="0.0%" sourceLinked="1"/>
            <c:dLbl>
              <c:idx val="0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dLbl>
              <c:idx val="5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0"/>
            </c:dLbl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не встречал такой информации</c:v>
                </c:pt>
                <c:pt idx="1">
                  <c:v>на стендах</c:v>
                </c:pt>
                <c:pt idx="2">
                  <c:v>статьи, заметки в газетах</c:v>
                </c:pt>
                <c:pt idx="3">
                  <c:v>Интернет</c:v>
                </c:pt>
                <c:pt idx="4">
                  <c:v>слышал, присутствовал на мерприятиях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0.09</c:v>
                </c:pt>
                <c:pt idx="1">
                  <c:v>0.31</c:v>
                </c:pt>
                <c:pt idx="2">
                  <c:v>0.12</c:v>
                </c:pt>
                <c:pt idx="3">
                  <c:v>0.18</c:v>
                </c:pt>
                <c:pt idx="4">
                  <c:v>0.24</c:v>
                </c:pt>
                <c:pt idx="5">
                  <c:v>0.06</c:v>
                </c:pt>
              </c:numCache>
            </c:numRef>
          </c:val>
        </c:ser>
        <c:gapWidth val="150"/>
        <c:shape val="cylinder"/>
        <c:axId val="15206392"/>
        <c:axId val="33287977"/>
        <c:axId val="0"/>
      </c:bar3DChart>
      <c:catAx>
        <c:axId val="15206392"/>
        <c:scaling>
          <c:orientation val="minMax"/>
        </c:scaling>
        <c:delete val="0"/>
        <c:axPos val="b"/>
        <c:numFmt formatCode="DD/MM/YYYY" sourceLinked="1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33287977"/>
        <c:crosses val="autoZero"/>
        <c:auto val="1"/>
        <c:lblAlgn val="ctr"/>
        <c:lblOffset val="100"/>
      </c:catAx>
      <c:valAx>
        <c:axId val="33287977"/>
        <c:scaling>
          <c:orientation val="minMax"/>
        </c:scaling>
        <c:delete val="1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0.0%" sourceLinked="0"/>
        <c:majorTickMark val="cross"/>
        <c:minorTickMark val="cross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Gill Sans MT"/>
                <a:ea typeface="DejaVu Sans"/>
              </a:defRPr>
            </a:pPr>
          </a:p>
        </c:txPr>
        <c:crossAx val="15206392"/>
        <c:crosses val="autoZero"/>
      </c:valAx>
    </c:plotArea>
    <c:legend>
      <c:layout>
        <c:manualLayout>
          <c:xMode val="edge"/>
          <c:yMode val="edge"/>
          <c:x val="0.847310633571154"/>
          <c:y val="0"/>
          <c:w val="0.152646644166275"/>
          <c:h val="0.422049956933678"/>
        </c:manualLayout>
      </c:layout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zero"/>
  </c:chart>
  <c:spPr>
    <a:noFill/>
    <a:ln>
      <a:noFill/>
    </a:ln>
  </c:spPr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view3D>
      <c:rotX val="10"/>
      <c:rotY val="25"/>
      <c:rAngAx val="0"/>
      <c:perspective val="40"/>
    </c:view3D>
    <c:floor>
      <c:spPr>
        <a:solidFill>
          <a:srgbClr val="d9d9d9"/>
        </a:solidFill>
        <a:ln w="9360">
          <a:noFill/>
        </a:ln>
      </c:spPr>
    </c:floor>
    <c:sideWall>
      <c:spPr>
        <a:solidFill>
          <a:srgbClr val="d9d9d9"/>
        </a:solidFill>
        <a:ln w="9360">
          <a:noFill/>
        </a:ln>
      </c:spPr>
    </c:sideWall>
    <c:backWall>
      <c:spPr>
        <a:solidFill>
          <a:srgbClr val="d9d9d9"/>
        </a:solidFill>
        <a:ln w="9360">
          <a:noFill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3891a7"/>
            </a:solidFill>
            <a:ln>
              <a:noFill/>
            </a:ln>
          </c:spPr>
          <c:invertIfNegative val="0"/>
          <c:dPt>
            <c:idx val="0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Pt>
            <c:idx val="1"/>
            <c:invertIfNegative val="0"/>
            <c:spPr>
              <a:solidFill>
                <a:srgbClr val="feb80a"/>
              </a:solidFill>
              <a:ln>
                <a:noFill/>
              </a:ln>
            </c:spPr>
          </c:dPt>
          <c:dPt>
            <c:idx val="2"/>
            <c:invertIfNegative val="0"/>
            <c:spPr>
              <a:solidFill>
                <a:srgbClr val="c32d2e"/>
              </a:solidFill>
              <a:ln>
                <a:noFill/>
              </a:ln>
            </c:spPr>
          </c:dPt>
          <c:dPt>
            <c:idx val="3"/>
            <c:invertIfNegative val="0"/>
            <c:spPr>
              <a:solidFill>
                <a:srgbClr val="84aa33"/>
              </a:solidFill>
              <a:ln>
                <a:noFill/>
              </a:ln>
            </c:spPr>
          </c:dPt>
          <c:dPt>
            <c:idx val="4"/>
            <c:invertIfNegative val="0"/>
            <c:spPr>
              <a:solidFill>
                <a:srgbClr val="3891a7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0"/>
            </c:dLbl>
            <c:dLbl>
              <c:idx val="1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0"/>
            </c:dLbl>
            <c:dLbl>
              <c:idx val="2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0"/>
            </c:dLbl>
            <c:dLbl>
              <c:idx val="3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0"/>
            </c:dLbl>
            <c:dLbl>
              <c:idx val="4"/>
              <c:txPr>
                <a:bodyPr/>
                <a:lstStyle/>
                <a:p>
                  <a:pPr>
                    <a:defRPr b="0" sz="16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0"/>
            </c:dLbl>
            <c:txPr>
              <a:bodyPr/>
              <a:lstStyle/>
              <a:p>
                <a:pPr>
                  <a:defRPr b="0" sz="16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1"/>
            <c:showCatName val="1"/>
            <c:showSerName val="0"/>
            <c:showPercent val="0"/>
            <c:showLeaderLines val="0"/>
          </c:dLbls>
          <c:cat>
            <c:strRef>
              <c:f>categories</c:f>
              <c:strCache>
                <c:ptCount val="5"/>
                <c:pt idx="0">
                  <c:v>затрудняюсь ответить</c:v>
                </c:pt>
                <c:pt idx="1">
                  <c:v>вполне достаточно</c:v>
                </c:pt>
                <c:pt idx="2">
                  <c:v>что то предпринимается</c:v>
                </c:pt>
                <c:pt idx="3">
                  <c:v>не вижу никакой работы</c:v>
                </c:pt>
                <c:pt idx="4">
                  <c:v>не интересуюсь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0.25</c:v>
                </c:pt>
                <c:pt idx="1">
                  <c:v>0.22</c:v>
                </c:pt>
                <c:pt idx="2">
                  <c:v>0.2</c:v>
                </c:pt>
                <c:pt idx="3">
                  <c:v>0.1</c:v>
                </c:pt>
                <c:pt idx="4">
                  <c:v>0.23</c:v>
                </c:pt>
              </c:numCache>
            </c:numRef>
          </c:val>
        </c:ser>
        <c:gapWidth val="100"/>
        <c:shape val="box"/>
        <c:axId val="99461374"/>
        <c:axId val="42719592"/>
        <c:axId val="0"/>
      </c:bar3DChart>
      <c:catAx>
        <c:axId val="99461374"/>
        <c:scaling>
          <c:orientation val="minMax"/>
        </c:scaling>
        <c:delete val="1"/>
        <c:axPos val="b"/>
        <c:numFmt formatCode="DD/MM/YYYY" sourceLinked="1"/>
        <c:majorTickMark val="cross"/>
        <c:minorTickMark val="cross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42719592"/>
        <c:crosses val="autoZero"/>
        <c:auto val="1"/>
        <c:lblAlgn val="ctr"/>
        <c:lblOffset val="100"/>
      </c:catAx>
      <c:valAx>
        <c:axId val="42719592"/>
        <c:scaling>
          <c:orientation val="minMax"/>
        </c:scaling>
        <c:delete val="1"/>
        <c:axPos val="l"/>
        <c:numFmt formatCode="General" sourceLinked="0"/>
        <c:majorTickMark val="cross"/>
        <c:minorTickMark val="cross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Arial"/>
                <a:ea typeface="DejaVu Sans"/>
              </a:defRPr>
            </a:pPr>
          </a:p>
        </c:txPr>
        <c:crossAx val="99461374"/>
        <c:crosses val="autoZero"/>
      </c:valAx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Gill Sans MT"/>
              <a:ea typeface="DejaVu Sans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22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22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22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A65DB2A-503C-46E9-B9BE-F2652369FCBC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66600" cy="3423600"/>
          </a:xfrm>
          <a:prstGeom prst="rect">
            <a:avLst/>
          </a:prstGeom>
        </p:spPr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1000" cy="410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274" name="CustomShape 3"/>
          <p:cNvSpPr/>
          <p:nvPr/>
        </p:nvSpPr>
        <p:spPr>
          <a:xfrm>
            <a:off x="3884760" y="8685360"/>
            <a:ext cx="2966400" cy="45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315F6B6B-6EC9-48B6-A4BA-DDCEFF79C97F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815760" y="-815760"/>
            <a:ext cx="1633320" cy="163332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>
              <a:alpha val="33000"/>
            </a:srgbClr>
          </a:solidFill>
          <a:ln w="3240">
            <a:solidFill>
              <a:srgbClr val="d1c3a0"/>
            </a:solidFill>
            <a:round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68840" y="21240"/>
            <a:ext cx="1696680" cy="169668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  <a:effectLst>
            <a:outerShdw dir="5400000" dist="25560">
              <a:srgbClr val="afa68f">
                <a:alpha val="8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160" y="1050840"/>
            <a:ext cx="1120320" cy="10972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fefaf6"/>
              </a:gs>
              <a:gs pos="100000">
                <a:srgbClr val="fffffb"/>
              </a:gs>
            </a:gsLst>
            <a:lin ang="0"/>
          </a:gradFill>
          <a:ln w="7200">
            <a:solidFill>
              <a:srgbClr val="c6b792"/>
            </a:solidFill>
            <a:round/>
          </a:ln>
          <a:effectLst>
            <a:outerShdw dir="4686680" dist="13979">
              <a:srgbClr val="595343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1013040" y="0"/>
            <a:ext cx="812556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1014840" y="0"/>
            <a:ext cx="6768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10800000" dist="38160">
              <a:srgbClr val="736e62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 hidden="1"/>
          <p:cNvSpPr/>
          <p:nvPr/>
        </p:nvSpPr>
        <p:spPr>
          <a:xfrm>
            <a:off x="-815760" y="-815760"/>
            <a:ext cx="1633320" cy="163332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efcf7">
              <a:alpha val="33000"/>
            </a:srgbClr>
          </a:solidFill>
          <a:ln w="3240">
            <a:solidFill>
              <a:srgbClr val="d0cebb"/>
            </a:solidFill>
            <a:round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4" name="CustomShape 2" hidden="1"/>
          <p:cNvSpPr/>
          <p:nvPr/>
        </p:nvSpPr>
        <p:spPr>
          <a:xfrm>
            <a:off x="168840" y="21240"/>
            <a:ext cx="1696680" cy="1696680"/>
          </a:xfrm>
          <a:prstGeom prst="ellipse">
            <a:avLst/>
          </a:prstGeom>
          <a:noFill/>
          <a:ln w="27360">
            <a:solidFill>
              <a:srgbClr val="fdf9ec"/>
            </a:solidFill>
            <a:round/>
          </a:ln>
          <a:effectLst>
            <a:outerShdw dir="5400000" dist="25560">
              <a:srgbClr val="b2b0a4">
                <a:alpha val="8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5" name="CustomShape 3" hidden="1"/>
          <p:cNvSpPr/>
          <p:nvPr/>
        </p:nvSpPr>
        <p:spPr>
          <a:xfrm rot="2315400">
            <a:off x="182160" y="1050840"/>
            <a:ext cx="1120320" cy="10972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fdfdfa"/>
              </a:gs>
              <a:gs pos="100000">
                <a:srgbClr val="fffcfc"/>
              </a:gs>
            </a:gsLst>
            <a:lin ang="0"/>
          </a:gradFill>
          <a:ln w="7200">
            <a:solidFill>
              <a:srgbClr val="c4c0ae"/>
            </a:solidFill>
            <a:round/>
          </a:ln>
          <a:effectLst>
            <a:outerShdw dir="4686680" dist="13979">
              <a:srgbClr val="5a574f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6" name="CustomShape 4" hidden="1"/>
          <p:cNvSpPr/>
          <p:nvPr/>
        </p:nvSpPr>
        <p:spPr>
          <a:xfrm>
            <a:off x="1013040" y="0"/>
            <a:ext cx="812556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7" name="CustomShape 5" hidden="1"/>
          <p:cNvSpPr/>
          <p:nvPr/>
        </p:nvSpPr>
        <p:spPr>
          <a:xfrm>
            <a:off x="1014840" y="0"/>
            <a:ext cx="6768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10800000" dist="38160">
              <a:srgbClr val="76756f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8" name="CustomShape 6"/>
          <p:cNvSpPr/>
          <p:nvPr/>
        </p:nvSpPr>
        <p:spPr>
          <a:xfrm>
            <a:off x="1014840" y="0"/>
            <a:ext cx="812376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9" name="CustomShape 7"/>
          <p:cNvSpPr/>
          <p:nvPr/>
        </p:nvSpPr>
        <p:spPr>
          <a:xfrm>
            <a:off x="1014840" y="0"/>
            <a:ext cx="6768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10800000" dist="38160">
              <a:srgbClr val="76756f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50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-815760" y="-815760"/>
            <a:ext cx="1633320" cy="163332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>
              <a:alpha val="33000"/>
            </a:srgbClr>
          </a:solidFill>
          <a:ln w="3240">
            <a:solidFill>
              <a:srgbClr val="d1c3a0"/>
            </a:solidFill>
            <a:round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9" name="CustomShape 2"/>
          <p:cNvSpPr/>
          <p:nvPr/>
        </p:nvSpPr>
        <p:spPr>
          <a:xfrm>
            <a:off x="168840" y="21240"/>
            <a:ext cx="1696680" cy="169668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  <a:effectLst>
            <a:outerShdw dir="5400000" dist="25560">
              <a:srgbClr val="afa68f">
                <a:alpha val="8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0" name="CustomShape 3"/>
          <p:cNvSpPr/>
          <p:nvPr/>
        </p:nvSpPr>
        <p:spPr>
          <a:xfrm rot="2315400">
            <a:off x="182160" y="1050840"/>
            <a:ext cx="1120320" cy="10972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fefaf6"/>
              </a:gs>
              <a:gs pos="100000">
                <a:srgbClr val="fffffb"/>
              </a:gs>
            </a:gsLst>
            <a:lin ang="0"/>
          </a:gradFill>
          <a:ln w="7200">
            <a:solidFill>
              <a:srgbClr val="c6b792"/>
            </a:solidFill>
            <a:round/>
          </a:ln>
          <a:effectLst>
            <a:outerShdw dir="4686680" dist="13979">
              <a:srgbClr val="595343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1" name="CustomShape 4"/>
          <p:cNvSpPr/>
          <p:nvPr/>
        </p:nvSpPr>
        <p:spPr>
          <a:xfrm>
            <a:off x="1013040" y="0"/>
            <a:ext cx="812556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2" name="CustomShape 5"/>
          <p:cNvSpPr/>
          <p:nvPr/>
        </p:nvSpPr>
        <p:spPr>
          <a:xfrm>
            <a:off x="1014840" y="0"/>
            <a:ext cx="6768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10800000" dist="38160">
              <a:srgbClr val="736e62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3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-815760" y="-815760"/>
            <a:ext cx="1633320" cy="163332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efcf7">
              <a:alpha val="33000"/>
            </a:srgbClr>
          </a:solidFill>
          <a:ln w="3240">
            <a:solidFill>
              <a:srgbClr val="d0cebb"/>
            </a:solidFill>
            <a:round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32" name="CustomShape 2"/>
          <p:cNvSpPr/>
          <p:nvPr/>
        </p:nvSpPr>
        <p:spPr>
          <a:xfrm>
            <a:off x="168840" y="21240"/>
            <a:ext cx="1696680" cy="1696680"/>
          </a:xfrm>
          <a:prstGeom prst="ellipse">
            <a:avLst/>
          </a:prstGeom>
          <a:noFill/>
          <a:ln w="27360">
            <a:solidFill>
              <a:srgbClr val="fdf9ec"/>
            </a:solidFill>
            <a:round/>
          </a:ln>
          <a:effectLst>
            <a:outerShdw dir="5400000" dist="25560">
              <a:srgbClr val="b2b0a4">
                <a:alpha val="8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33" name="CustomShape 3"/>
          <p:cNvSpPr/>
          <p:nvPr/>
        </p:nvSpPr>
        <p:spPr>
          <a:xfrm rot="2315400">
            <a:off x="182160" y="1050840"/>
            <a:ext cx="1120320" cy="10972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fdfdfa"/>
              </a:gs>
              <a:gs pos="100000">
                <a:srgbClr val="fffcfc"/>
              </a:gs>
            </a:gsLst>
            <a:lin ang="0"/>
          </a:gradFill>
          <a:ln w="7200">
            <a:solidFill>
              <a:srgbClr val="c4c0ae"/>
            </a:solidFill>
            <a:round/>
          </a:ln>
          <a:effectLst>
            <a:outerShdw dir="4686680" dist="13979">
              <a:srgbClr val="5a574f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34" name="CustomShape 4"/>
          <p:cNvSpPr/>
          <p:nvPr/>
        </p:nvSpPr>
        <p:spPr>
          <a:xfrm>
            <a:off x="1013040" y="0"/>
            <a:ext cx="812556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35" name="CustomShape 5"/>
          <p:cNvSpPr/>
          <p:nvPr/>
        </p:nvSpPr>
        <p:spPr>
          <a:xfrm>
            <a:off x="1014840" y="0"/>
            <a:ext cx="6768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10800000" dist="38160">
              <a:srgbClr val="76756f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36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-815760" y="-815760"/>
            <a:ext cx="1633320" cy="163332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cfaf4">
              <a:alpha val="33000"/>
            </a:srgbClr>
          </a:solidFill>
          <a:ln w="3240">
            <a:solidFill>
              <a:srgbClr val="d1c3a0"/>
            </a:solidFill>
            <a:round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75" name="CustomShape 2"/>
          <p:cNvSpPr/>
          <p:nvPr/>
        </p:nvSpPr>
        <p:spPr>
          <a:xfrm>
            <a:off x="168840" y="21240"/>
            <a:ext cx="1696680" cy="169668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</a:ln>
          <a:effectLst>
            <a:outerShdw dir="5400000" dist="25560">
              <a:srgbClr val="afa68f">
                <a:alpha val="8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76" name="CustomShape 3"/>
          <p:cNvSpPr/>
          <p:nvPr/>
        </p:nvSpPr>
        <p:spPr>
          <a:xfrm rot="2315400">
            <a:off x="182160" y="1050840"/>
            <a:ext cx="1120320" cy="10972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fefaf6"/>
              </a:gs>
              <a:gs pos="100000">
                <a:srgbClr val="fffffb"/>
              </a:gs>
            </a:gsLst>
            <a:lin ang="0"/>
          </a:gradFill>
          <a:ln w="7200">
            <a:solidFill>
              <a:srgbClr val="c6b792"/>
            </a:solidFill>
            <a:round/>
          </a:ln>
          <a:effectLst>
            <a:outerShdw dir="4686680" dist="13979">
              <a:srgbClr val="595343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77" name="CustomShape 4"/>
          <p:cNvSpPr/>
          <p:nvPr/>
        </p:nvSpPr>
        <p:spPr>
          <a:xfrm>
            <a:off x="1013040" y="0"/>
            <a:ext cx="812556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5400000" dist="25560">
              <a:srgbClr val="000000">
                <a:alpha val="44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78" name="CustomShape 5"/>
          <p:cNvSpPr/>
          <p:nvPr/>
        </p:nvSpPr>
        <p:spPr>
          <a:xfrm>
            <a:off x="1014840" y="0"/>
            <a:ext cx="67680" cy="6852600"/>
          </a:xfrm>
          <a:prstGeom prst="rect">
            <a:avLst/>
          </a:prstGeom>
          <a:solidFill>
            <a:srgbClr val="ffffff"/>
          </a:solidFill>
          <a:ln w="38160">
            <a:noFill/>
          </a:ln>
          <a:effectLst>
            <a:outerShdw dir="10800000" dist="38160">
              <a:srgbClr val="736e62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79" name="PlaceHolder 6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0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>
            <a:normAutofit fontScale="8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1" name="PlaceHolder 8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rIns="0" tIns="0" bIns="0">
            <a:normAutofit fontScale="8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19.xml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20.xml"/><Relationship Id="rId2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chart" Target="../charts/chart21.xml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chart" Target="../charts/chart22.xml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chart" Target="../charts/chart23.xml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chart" Target="../charts/chart24.xml"/><Relationship Id="rId2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chart" Target="../charts/chart25.xml"/><Relationship Id="rId2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chart" Target="../charts/chart26.xml"/><Relationship Id="rId2" Type="http://schemas.openxmlformats.org/officeDocument/2006/relationships/chart" Target="../charts/chart27.xml"/><Relationship Id="rId3" Type="http://schemas.openxmlformats.org/officeDocument/2006/relationships/slideLayout" Target="../slideLayouts/slideLayout5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chart" Target="../charts/chart28.xml"/><Relationship Id="rId2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15.xml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16.xml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17.xml"/><Relationship Id="rId2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18.xml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928800" y="214200"/>
            <a:ext cx="7921440" cy="156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572314"/>
                </a:solidFill>
                <a:latin typeface="Gill Sans MT"/>
                <a:ea typeface="DejaVu Sans"/>
              </a:rPr>
              <a:t>Консультативный Совет по вопросам межнациональных, межконфессиональных отношений и профилактике экстремизма</a:t>
            </a:r>
            <a:endParaRPr b="0" lang="ru-RU" sz="2800" spc="-1" strike="noStrike">
              <a:latin typeface="Arial"/>
            </a:endParaRPr>
          </a:p>
        </p:txBody>
      </p:sp>
      <p:pic>
        <p:nvPicPr>
          <p:cNvPr id="225" name="Содержимое 7" descr=""/>
          <p:cNvPicPr/>
          <p:nvPr/>
        </p:nvPicPr>
        <p:blipFill>
          <a:blip r:embed="rId1"/>
          <a:stretch/>
        </p:blipFill>
        <p:spPr>
          <a:xfrm>
            <a:off x="1000080" y="1857240"/>
            <a:ext cx="7852680" cy="4566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1000080" y="214200"/>
            <a:ext cx="7924320" cy="119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4000"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572314"/>
                </a:solidFill>
                <a:latin typeface="Gill Sans MT"/>
                <a:ea typeface="DejaVu Sans"/>
              </a:rPr>
              <a:t>Отношение к представителям других конфессий</a:t>
            </a:r>
            <a:br/>
            <a:r>
              <a:rPr b="1" lang="ru-RU" sz="2700" spc="-1" strike="noStrike">
                <a:solidFill>
                  <a:srgbClr val="572314"/>
                </a:solidFill>
                <a:latin typeface="Gill Sans MT"/>
                <a:ea typeface="DejaVu Sans"/>
              </a:rPr>
              <a:t>Как Вы относитесь к верующим людям - представителям других религий? </a:t>
            </a:r>
            <a:endParaRPr b="0" lang="ru-RU" sz="2700" spc="-1" strike="noStrike">
              <a:latin typeface="Arial"/>
            </a:endParaRPr>
          </a:p>
        </p:txBody>
      </p:sp>
      <p:graphicFrame>
        <p:nvGraphicFramePr>
          <p:cNvPr id="243" name="Содержимое 4"/>
          <p:cNvGraphicFramePr/>
          <p:nvPr/>
        </p:nvGraphicFramePr>
        <p:xfrm>
          <a:off x="357120" y="1447920"/>
          <a:ext cx="8571960" cy="397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44" name="CustomShape 2"/>
          <p:cNvSpPr/>
          <p:nvPr/>
        </p:nvSpPr>
        <p:spPr>
          <a:xfrm>
            <a:off x="142920" y="5103720"/>
            <a:ext cx="8995680" cy="173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Опрос фиксирует полное отсутствие респондентов, отмечающих свое нетерпимое отношение к вероисповеданию окружающих их людей. Большинство опрошенных  относятся спокойно и считают, что религия – личный выбор каждого. На 5% по сравнению с 2017 годом вырос процент тех кто безразлично относится к верующим.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1435680" y="274680"/>
            <a:ext cx="749268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3000"/>
          </a:bodyPr>
          <a:p>
            <a:pPr algn="just">
              <a:lnSpc>
                <a:spcPct val="100000"/>
              </a:lnSpc>
            </a:pPr>
            <a:r>
              <a:rPr b="1" lang="ru-RU" sz="2700" spc="-1" strike="noStrike">
                <a:solidFill>
                  <a:srgbClr val="572314"/>
                </a:solidFill>
                <a:latin typeface="Gill Sans MT"/>
                <a:ea typeface="DejaVu Sans"/>
              </a:rPr>
              <a:t>Бывали ли случаи, когда к Вам относились грубо, оскорбительно из-за Вашей религиозной принадлежности? </a:t>
            </a:r>
            <a:endParaRPr b="0" lang="ru-RU" sz="2700" spc="-1" strike="noStrike">
              <a:latin typeface="Arial"/>
            </a:endParaRPr>
          </a:p>
        </p:txBody>
      </p:sp>
      <p:graphicFrame>
        <p:nvGraphicFramePr>
          <p:cNvPr id="246" name="Содержимое 5"/>
          <p:cNvGraphicFramePr/>
          <p:nvPr/>
        </p:nvGraphicFramePr>
        <p:xfrm>
          <a:off x="357120" y="1447920"/>
          <a:ext cx="8571960" cy="519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504000" y="288000"/>
            <a:ext cx="8060760" cy="590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b="1" lang="ru-RU" sz="5400" spc="-1" strike="noStrike">
                <a:solidFill>
                  <a:srgbClr val="4e0027"/>
                </a:solidFill>
                <a:latin typeface="Arial"/>
                <a:ea typeface="DejaVu Sans"/>
              </a:rPr>
              <a:t>Состояние межэтнических отношений в Лахденпохском муниципальном районе</a:t>
            </a:r>
            <a:endParaRPr b="0" lang="ru-RU" sz="5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1435680" y="274680"/>
            <a:ext cx="749268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3100" spc="-1" strike="noStrike">
                <a:solidFill>
                  <a:srgbClr val="572314"/>
                </a:solidFill>
                <a:latin typeface="Gill Sans MT"/>
                <a:ea typeface="DejaVu Sans"/>
              </a:rPr>
              <a:t>Отношение жителей к представителям разных национальностей </a:t>
            </a:r>
            <a:endParaRPr b="0" lang="ru-RU" sz="3100" spc="-1" strike="noStrike">
              <a:latin typeface="Arial"/>
            </a:endParaRPr>
          </a:p>
        </p:txBody>
      </p:sp>
      <p:graphicFrame>
        <p:nvGraphicFramePr>
          <p:cNvPr id="249" name="Содержимое 3"/>
          <p:cNvGraphicFramePr/>
          <p:nvPr/>
        </p:nvGraphicFramePr>
        <p:xfrm>
          <a:off x="0" y="1206360"/>
          <a:ext cx="8391600" cy="479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50" name="CustomShape 2"/>
          <p:cNvSpPr/>
          <p:nvPr/>
        </p:nvSpPr>
        <p:spPr>
          <a:xfrm>
            <a:off x="360000" y="6044400"/>
            <a:ext cx="8420760" cy="175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Arial"/>
                <a:ea typeface="DejaVu Sans"/>
              </a:rPr>
              <a:t>75% ответили, что относятся к представителям других национальностей нейтрально и как к своим.</a:t>
            </a:r>
            <a:endParaRPr b="0" lang="ru-RU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428760" y="274680"/>
            <a:ext cx="849960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7000"/>
          </a:bodyPr>
          <a:p>
            <a:pPr algn="ctr">
              <a:lnSpc>
                <a:spcPct val="100000"/>
              </a:lnSpc>
            </a:pPr>
            <a:r>
              <a:rPr b="1" lang="ru-RU" sz="3100" spc="-1" strike="noStrike">
                <a:solidFill>
                  <a:srgbClr val="572314"/>
                </a:solidFill>
                <a:latin typeface="Gill Sans MT"/>
                <a:ea typeface="DejaVu Sans"/>
              </a:rPr>
              <a:t>Как Вы относитесь к трудовым мигрантам, прибывшим на заработки в Ваш населенный пункт? </a:t>
            </a:r>
            <a:endParaRPr b="0" lang="ru-RU" sz="3100" spc="-1" strike="noStrike">
              <a:latin typeface="Arial"/>
            </a:endParaRPr>
          </a:p>
        </p:txBody>
      </p:sp>
      <p:sp>
        <p:nvSpPr>
          <p:cNvPr id="252" name="CustomShape 2"/>
          <p:cNvSpPr/>
          <p:nvPr/>
        </p:nvSpPr>
        <p:spPr>
          <a:xfrm>
            <a:off x="285840" y="4500720"/>
            <a:ext cx="8567280" cy="2518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Из графика видно, что существенных изменений в оценке отношений к трудовым мигрантам, прибывшим на заработки, у участников опроса в текущем году не произошло.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В 2018 г. по сравнению с 2017 г. больше респондентов на 5% относятся к трудовым мигрантам, прибывшим в район на заработки, спокойно, с пониманием. Доброжелательный настрой и уважительное отношение к ситуации с трудовыми мигрантами зафиксировали 5% опрошенных жителей района. Раздражение и нетерпимое отношение в сумме – 3%, что на 6% меньше, чем в 2017 году. </a:t>
            </a:r>
            <a:endParaRPr b="0" lang="ru-RU" sz="1600" spc="-1" strike="noStrike">
              <a:latin typeface="Arial"/>
            </a:endParaRPr>
          </a:p>
        </p:txBody>
      </p:sp>
      <p:graphicFrame>
        <p:nvGraphicFramePr>
          <p:cNvPr id="253" name=""/>
          <p:cNvGraphicFramePr/>
          <p:nvPr/>
        </p:nvGraphicFramePr>
        <p:xfrm>
          <a:off x="144000" y="1284840"/>
          <a:ext cx="8996760" cy="324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500040" y="274680"/>
            <a:ext cx="842832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7000"/>
          </a:bodyPr>
          <a:p>
            <a:pPr algn="ctr">
              <a:lnSpc>
                <a:spcPct val="100000"/>
              </a:lnSpc>
            </a:pPr>
            <a:r>
              <a:rPr b="1" lang="ru-RU" sz="3100" spc="-1" strike="noStrike">
                <a:solidFill>
                  <a:srgbClr val="572314"/>
                </a:solidFill>
                <a:latin typeface="Gill Sans MT"/>
                <a:ea typeface="DejaVu Sans"/>
              </a:rPr>
              <a:t>Бывали ли случаи, когда к Вам относились грубо, оскорбительно из-за Вашей национальности? </a:t>
            </a:r>
            <a:endParaRPr b="0" lang="ru-RU" sz="3100" spc="-1" strike="noStrike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214200" y="4214880"/>
            <a:ext cx="8924400" cy="276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По-прежнему преобладающее большинство опрошенных отмечают, что в их жизни никогда не было фактов грубого, оскорбительного отношения из-за национальной принадлежности.  Доля респондентов кому приходилось сталкиваться с грубым отношением из-за своей национальности в 2018 году суммарно составила 3 %, что на 1 % ниже значения прошлого года. Можно заключить, что, часть респондентов изредка сталкивается с проявлениями этнической неприязни на уровне межличностных отношений, в целом, такого рода неприязнь не характерна для нашего района. Тенденция отсутствия напряжения в межнациональных отношениях населения Лахденпохского района сохранилась и в 2018 году. </a:t>
            </a:r>
            <a:endParaRPr b="0" lang="ru-RU" sz="1600" spc="-1" strike="noStrike">
              <a:latin typeface="Arial"/>
            </a:endParaRPr>
          </a:p>
        </p:txBody>
      </p:sp>
      <p:graphicFrame>
        <p:nvGraphicFramePr>
          <p:cNvPr id="256" name=""/>
          <p:cNvGraphicFramePr/>
          <p:nvPr/>
        </p:nvGraphicFramePr>
        <p:xfrm>
          <a:off x="215640" y="1396800"/>
          <a:ext cx="8543880" cy="324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285840" y="274680"/>
            <a:ext cx="864252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3000"/>
          </a:bodyPr>
          <a:p>
            <a:pPr algn="ctr">
              <a:lnSpc>
                <a:spcPct val="100000"/>
              </a:lnSpc>
            </a:pPr>
            <a:r>
              <a:rPr b="1" lang="ru-RU" sz="2700" spc="-1" strike="noStrike">
                <a:solidFill>
                  <a:srgbClr val="572314"/>
                </a:solidFill>
                <a:latin typeface="Gill Sans MT"/>
                <a:ea typeface="DejaVu Sans"/>
              </a:rPr>
              <a:t>Охарактеризуйте, пожалуйста, Ваши отношения с представителями других национальностей, постоянно проживающих в Вашем районе (городе)? </a:t>
            </a:r>
            <a:endParaRPr b="0" lang="ru-RU" sz="2700" spc="-1" strike="noStrike">
              <a:latin typeface="Arial"/>
            </a:endParaRPr>
          </a:p>
        </p:txBody>
      </p:sp>
      <p:sp>
        <p:nvSpPr>
          <p:cNvPr id="258" name="CustomShape 2"/>
          <p:cNvSpPr/>
          <p:nvPr/>
        </p:nvSpPr>
        <p:spPr>
          <a:xfrm>
            <a:off x="215640" y="4661640"/>
            <a:ext cx="8781480" cy="203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Результаты исследования 2018 года свидетельствуют о стабильном и добром характере межэтнических отношений в районе.  Большинство 71% респондентов в 2018 году оценили межэтнические отношения по месту их жительства как добрососедские/нейтральные и имеют позитивный опыт взаимодействия с представителями других национальностей (в 2017 г. – 69%).  Межэтническая неприязнь в Лахденпохском районе не имеет широкого распространения. Возникающие ссоры и разногласия отметили 3% респондентов, как и в прошлом году. 16% не имеют никаких отношений.</a:t>
            </a:r>
            <a:endParaRPr b="0" lang="ru-RU" sz="1600" spc="-1" strike="noStrike">
              <a:latin typeface="Arial"/>
            </a:endParaRPr>
          </a:p>
        </p:txBody>
      </p:sp>
      <p:graphicFrame>
        <p:nvGraphicFramePr>
          <p:cNvPr id="259" name=""/>
          <p:cNvGraphicFramePr/>
          <p:nvPr/>
        </p:nvGraphicFramePr>
        <p:xfrm>
          <a:off x="177480" y="1346400"/>
          <a:ext cx="8671320" cy="3248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1214280" y="642960"/>
            <a:ext cx="7352640" cy="547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000000"/>
                </a:solidFill>
                <a:latin typeface="Gill Sans MT"/>
                <a:ea typeface="DejaVu Sans"/>
              </a:rPr>
              <a:t>Оценка населением работы по противодействию терроризму в Лахденпохском муниципальном районе</a:t>
            </a:r>
            <a:endParaRPr b="0" lang="ru-RU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1"/>
          <p:cNvSpPr/>
          <p:nvPr/>
        </p:nvSpPr>
        <p:spPr>
          <a:xfrm>
            <a:off x="785880" y="274680"/>
            <a:ext cx="814248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7000"/>
          </a:bodyPr>
          <a:p>
            <a:pPr algn="ctr">
              <a:lnSpc>
                <a:spcPct val="100000"/>
              </a:lnSpc>
            </a:pPr>
            <a:r>
              <a:rPr b="1" lang="ru-RU" sz="3100" spc="-1" strike="noStrike">
                <a:solidFill>
                  <a:srgbClr val="572314"/>
                </a:solidFill>
                <a:latin typeface="Gill Sans MT"/>
                <a:ea typeface="DejaVu Sans"/>
              </a:rPr>
              <a:t>Как Вы оцениваете в настоящее время вероятность проведения терактов там, где Вы живете?</a:t>
            </a:r>
            <a:endParaRPr b="0" lang="ru-RU" sz="3100" spc="-1" strike="noStrike">
              <a:latin typeface="Arial"/>
            </a:endParaRPr>
          </a:p>
        </p:txBody>
      </p:sp>
      <p:graphicFrame>
        <p:nvGraphicFramePr>
          <p:cNvPr id="262" name="Содержимое 3"/>
          <p:cNvGraphicFramePr/>
          <p:nvPr/>
        </p:nvGraphicFramePr>
        <p:xfrm>
          <a:off x="285840" y="1447920"/>
          <a:ext cx="8643240" cy="390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63" name="CustomShape 2"/>
          <p:cNvSpPr/>
          <p:nvPr/>
        </p:nvSpPr>
        <p:spPr>
          <a:xfrm>
            <a:off x="285840" y="4429080"/>
            <a:ext cx="8567280" cy="200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Большинство - 69% считают возможность проведения терактов в месте своего проживания маловероятной или совсем ее исключают, но 10% респондентов оценивают вероятность проведения терактов в Лахденпохском районе, как высокую (этот процент вырос по сравнению с 2017 г.). 16% затруднились с ответом.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714240" y="274320"/>
            <a:ext cx="821412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572314"/>
                </a:solidFill>
                <a:latin typeface="Gill Sans MT"/>
                <a:ea typeface="DejaVu Sans"/>
              </a:rPr>
              <a:t>Попадалась ли Вам информация по профилактике терактов? Если да, то в каких именно источниках?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265" name="Содержимое 7"/>
          <p:cNvGraphicFramePr/>
          <p:nvPr/>
        </p:nvGraphicFramePr>
        <p:xfrm>
          <a:off x="4786200" y="1523880"/>
          <a:ext cx="4142880" cy="465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66" name="Содержимое 5"/>
          <p:cNvGraphicFramePr/>
          <p:nvPr/>
        </p:nvGraphicFramePr>
        <p:xfrm>
          <a:off x="285840" y="1285920"/>
          <a:ext cx="8424360" cy="292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7" name="CustomShape 2"/>
          <p:cNvSpPr/>
          <p:nvPr/>
        </p:nvSpPr>
        <p:spPr>
          <a:xfrm>
            <a:off x="357120" y="4143240"/>
            <a:ext cx="8495640" cy="203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Большинство опрошенных (в сумме 85%), что на 5% больше, чем в 2017 году информированы о профилактике терактов, через различные каналы коммуникаций. Самым популярным каналом получения информации по данному вопросу - «памятки на стендах», на втором месте – слышали на мероприятиях, на третьем –  публикации на сайте Интернета.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9% респондентов сообщили, что не встречали подобной информации, что на 3% меньше предыдущего года.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Можно сделать вывод, что активнее стали проводиться мероприятия по профилактике экстремизма и терроризма (на 8% больше, чем в 2017 году). 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936000" y="144000"/>
            <a:ext cx="8138520" cy="623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b="1" lang="ru-RU" sz="3600" spc="-1" strike="noStrike">
                <a:solidFill>
                  <a:srgbClr val="5d005d"/>
                </a:solidFill>
                <a:latin typeface="Gill Sans MT"/>
                <a:ea typeface="DejaVu Sans"/>
              </a:rPr>
              <a:t>Состояние этноконфессиональных отношений и оценки работы по профилактике экстремизма и терроризма </a:t>
            </a: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5d005d"/>
                </a:solidFill>
                <a:latin typeface="Gill Sans MT"/>
                <a:ea typeface="DejaVu Sans"/>
              </a:rPr>
              <a:t>в Лахденпохском муниципальном районе</a:t>
            </a: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3600" spc="-1" strike="noStrike">
                <a:solidFill>
                  <a:srgbClr val="5d005d"/>
                </a:solidFill>
                <a:latin typeface="Gill Sans MT"/>
                <a:ea typeface="DejaVu Sans"/>
              </a:rPr>
              <a:t>(данные опроса общественного мнения) </a:t>
            </a: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3600" spc="-1" strike="noStrike">
                <a:solidFill>
                  <a:srgbClr val="5d005d"/>
                </a:solidFill>
                <a:latin typeface="Gill Sans MT"/>
                <a:ea typeface="DejaVu Sans"/>
              </a:rPr>
              <a:t>по итогам 2018 года</a:t>
            </a: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714240" y="274680"/>
            <a:ext cx="821412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572314"/>
                </a:solidFill>
                <a:latin typeface="Gill Sans MT"/>
                <a:ea typeface="DejaVu Sans"/>
              </a:rPr>
              <a:t>Как Вы считаете, там, где Вы живете, достаточно предпринимается мер для предотвращения терактов? 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269" name="Содержимое 3"/>
          <p:cNvGraphicFramePr/>
          <p:nvPr/>
        </p:nvGraphicFramePr>
        <p:xfrm>
          <a:off x="54720" y="1152000"/>
          <a:ext cx="9087480" cy="309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70" name="CustomShape 2"/>
          <p:cNvSpPr/>
          <p:nvPr/>
        </p:nvSpPr>
        <p:spPr>
          <a:xfrm>
            <a:off x="432000" y="4248000"/>
            <a:ext cx="8414640" cy="206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В сумме 52% опрошенных видят и могут оценить усилия органов власти, предпринимаемые в этом направлении.</a:t>
            </a:r>
            <a:r>
              <a:rPr b="0" lang="ru-RU" sz="2800" spc="-1" strike="noStrike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Всего 22% всех опрошенных считают, что мер для предотвращения терактов принимается вполне достаточно. И 10% ответили, что не видят никакой работы в этом направлении. 20% респондентов выбрали вариант ответа «что-то предпринимается, но я считаю, что этого недостаточно». Не интересуются данным вопросом 23%.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По сравнению с 2017 годом вырос процент тех кто считают, что  мер для предотвращения терактов принимается вполне достаточно.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214200" y="56160"/>
            <a:ext cx="8924400" cy="671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Gill Sans MT"/>
                <a:ea typeface="DejaVu Sans"/>
              </a:rPr>
              <a:t>В ы в о д ы </a:t>
            </a:r>
            <a:endParaRPr b="0" lang="ru-RU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Опрос общественного мнения населения ЛМР выявил следующие тенденции в сфере этноконфессиональных отношений: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1.Среди населения преобладает негативное отношение к экстремизму, 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76% 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опрошенных категорически против проявления экстремистских действий или осуждают их;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2.Подавляющее большинство опрошенных (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86%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) оценили национальные отношения в регионе как положительные или ровные, о напряженности и случающихся ссорах заявили 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3%.  Показатель по сравнению с 2017 годом не изменился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;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3.В сфере межконфессиональных отношений предпосылки к формированию экстремистских проявлений как и в прошлом году отсутствуют. Среди опрошенных (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91%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) спокойное или безразличное отношение к представителям других религий.  Нетерпимо и с раздражением — 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3,5%.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4.Вырос показатель вероятности возникновения ЧС. Так считают 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10 %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 опрошенных;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5. Можно отметить, что по сравнению с 2017 годом вырос процент тех кто считают, что  мер для предотвращения терактов принимается вполне достаточно (на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 5%).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6. Активнее стали проводиться мероприятия по профилактике экстремизма и терроризма (на 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8%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 больше, чем в 2017 году)  размещаться необходимая информация на стендах (на </a:t>
            </a:r>
            <a:r>
              <a:rPr b="1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5%</a:t>
            </a: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 больше, чем в 2017 году).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7. Надо отметить, что фактически на все вопросы увеличился процент населения затруднившихся с ответом. 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В целом по исследованию можно сделать вывод о нормальном уровне социальной толерантности в городе и районе, а ситуацию в сфере межэтнических и межконфессиональных отношений охарактеризовать, как стабильно спокойную. 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1143000" y="428760"/>
            <a:ext cx="7709760" cy="7459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На основании Порядка проведения мониторинга этноконфессиональных отношений и оперативного регулирования на проявления религиозного и национального экстремизма на территории  Лахденпохского муниципального района, утверждённого Постановлением Администрации                                                                        Лахденпохского      муниципального     района  от 06 августа 2015 года № 919  в ноябре – декабре 2015 года среди населения района был проведен опрос общественного мнения на тему:  «</a:t>
            </a:r>
            <a:r>
              <a:rPr b="1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Состояние этноконфессиональных отношений и оценки работы по профилактике экстремизма и терроризма в Лахденпохском муниципальном районе»</a:t>
            </a: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, направленный на получение социологических показателей по следующим блокам вопросов: 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1) Степень распространенности экстремизма в Лахденпохском муниципальном районе, отношение и оценки жителей;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2) Состояние межконфессиональных отношений в Лахденпохском муниципальном районе;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3) Состояние межэтнических отношений в Лахденпохском муниципальном районе;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4) Оценка населением работы по противодействию терроризму в районе</a:t>
            </a: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. 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Gill Sans MT"/>
                <a:ea typeface="DejaVu Sans"/>
              </a:rPr>
              <a:t>Всего опрошено 474 человека.  Выборка репрезентативна по полу, возрасту, типу поселения (городская/сельская местность).  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1143000" y="571320"/>
            <a:ext cx="7424280" cy="462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76003b"/>
                </a:solidFill>
                <a:latin typeface="Gill Sans MT"/>
                <a:ea typeface="DejaVu Sans"/>
              </a:rPr>
              <a:t>Степень распространенности экстремизма в Лахденпохском муниципальном районе, отношение и оценки жителей </a:t>
            </a:r>
            <a:endParaRPr b="0" lang="ru-R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1435680" y="274680"/>
            <a:ext cx="749268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Gill Sans MT"/>
                <a:ea typeface="DejaVu Sans"/>
              </a:rPr>
              <a:t>Приходилось ли Вам за последний год наблюдать в Вашем населенном пункте какие-либо проявления экстремизма? </a:t>
            </a:r>
            <a:endParaRPr b="0" lang="ru-RU" sz="2000" spc="-1" strike="noStrike">
              <a:latin typeface="Arial"/>
            </a:endParaRPr>
          </a:p>
        </p:txBody>
      </p:sp>
      <p:graphicFrame>
        <p:nvGraphicFramePr>
          <p:cNvPr id="230" name="Диаграмма 5"/>
          <p:cNvGraphicFramePr/>
          <p:nvPr/>
        </p:nvGraphicFramePr>
        <p:xfrm>
          <a:off x="285840" y="1357200"/>
          <a:ext cx="6495480" cy="4812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31" name="CustomShape 2"/>
          <p:cNvSpPr/>
          <p:nvPr/>
        </p:nvSpPr>
        <p:spPr>
          <a:xfrm>
            <a:off x="5328000" y="1571760"/>
            <a:ext cx="3810600" cy="485244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3891a7"/>
          </a:solidFill>
          <a:ln w="25560">
            <a:solidFill>
              <a:srgbClr val="296b7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Gill Sans MT"/>
                <a:ea typeface="DejaVu Sans"/>
              </a:rPr>
              <a:t>Результаты опросов свидетельствуют о достаточно стабильной оценке населением уровня экстремизма в районе с некоторой динамикой по годам 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1435680" y="274680"/>
            <a:ext cx="749268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200" spc="-1" strike="noStrike">
                <a:solidFill>
                  <a:srgbClr val="002060"/>
                </a:solidFill>
                <a:latin typeface="Gill Sans MT"/>
                <a:ea typeface="DejaVu Sans"/>
              </a:rPr>
              <a:t>Оценки распространенности форм проявления экстремизма в  Лахденпохском муниципальном районе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233" name="Содержимое 6"/>
          <p:cNvGraphicFramePr/>
          <p:nvPr/>
        </p:nvGraphicFramePr>
        <p:xfrm>
          <a:off x="142920" y="1447920"/>
          <a:ext cx="8995680" cy="390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34" name="CustomShape 2"/>
          <p:cNvSpPr/>
          <p:nvPr/>
        </p:nvSpPr>
        <p:spPr>
          <a:xfrm>
            <a:off x="357120" y="5000760"/>
            <a:ext cx="8424360" cy="157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Gill Sans MT"/>
                <a:ea typeface="DejaVu Sans"/>
              </a:rPr>
              <a:t>Участники опроса, которым приходилось сталкиваться с проявлениями экстремизма в текущем году, выявили наиболее распространенные в Лахденпохском районе формы его проявления: проявление  агрессии, нетерпимого поведения среди молодёжи, распространение информации экстремистского характера в Интернете, агрессивное  поведение из-за низкого уровня жизни. Большинство затруднились с ответом.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457200" y="273600"/>
            <a:ext cx="822492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c00000"/>
                </a:solidFill>
                <a:latin typeface="Gill Sans MT"/>
                <a:ea typeface="DejaVu Sans"/>
              </a:rPr>
              <a:t>Отношение жителей района к экстремизму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br/>
            <a:r>
              <a:rPr b="1" lang="ru-RU" sz="2000" spc="-1" strike="noStrike">
                <a:solidFill>
                  <a:srgbClr val="572314"/>
                </a:solidFill>
                <a:latin typeface="Gill Sans MT"/>
                <a:ea typeface="DejaVu Sans"/>
              </a:rPr>
              <a:t>Как Вы относитесь к возможному проявлению экстремистских действий? 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36" name="CustomShape 2"/>
          <p:cNvSpPr/>
          <p:nvPr/>
        </p:nvSpPr>
        <p:spPr>
          <a:xfrm>
            <a:off x="288000" y="5030640"/>
            <a:ext cx="8779680" cy="144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000000"/>
                </a:solidFill>
                <a:latin typeface="Gill Sans MT"/>
                <a:ea typeface="DejaVu Sans"/>
              </a:rPr>
              <a:t>Среди населения Лахденпохского района преобладает негативное отношение к экстремизму. Большинство опрошенных (76 %) категорически против проявлений экстремистских действий и осуждают их. </a:t>
            </a:r>
            <a:endParaRPr b="0" lang="ru-RU" sz="2400" spc="-1" strike="noStrike">
              <a:latin typeface="Arial"/>
            </a:endParaRPr>
          </a:p>
        </p:txBody>
      </p:sp>
      <p:graphicFrame>
        <p:nvGraphicFramePr>
          <p:cNvPr id="237" name=""/>
          <p:cNvGraphicFramePr/>
          <p:nvPr/>
        </p:nvGraphicFramePr>
        <p:xfrm>
          <a:off x="288000" y="1296000"/>
          <a:ext cx="8564040" cy="3774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1500120" y="1143000"/>
            <a:ext cx="6709680" cy="474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58"/>
                </a:solidFill>
                <a:latin typeface="Gill Sans MT"/>
                <a:ea typeface="DejaVu Sans"/>
              </a:rPr>
              <a:t>Состояние межконфессиональных отношений </a:t>
            </a:r>
            <a:endParaRPr b="0" lang="ru-RU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58"/>
                </a:solidFill>
                <a:latin typeface="Gill Sans MT"/>
                <a:ea typeface="DejaVu Sans"/>
              </a:rPr>
              <a:t>в  Лахденпохском муниципальном районе</a:t>
            </a:r>
            <a:endParaRPr b="0" lang="ru-R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1435680" y="274680"/>
            <a:ext cx="7492680" cy="113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68000"/>
          </a:bodyPr>
          <a:p>
            <a:pPr algn="ctr">
              <a:lnSpc>
                <a:spcPct val="100000"/>
              </a:lnSpc>
            </a:pPr>
            <a:r>
              <a:rPr b="0" lang="ru-RU" sz="4000" spc="-1" strike="noStrike">
                <a:solidFill>
                  <a:srgbClr val="572314"/>
                </a:solidFill>
                <a:latin typeface="Gill Sans MT"/>
                <a:ea typeface="DejaVu Sans"/>
              </a:rPr>
              <a:t>Количество верующих</a:t>
            </a:r>
            <a:br/>
            <a:r>
              <a:rPr b="0" lang="ru-RU" sz="2700" spc="-1" strike="noStrike">
                <a:solidFill>
                  <a:srgbClr val="572314"/>
                </a:solidFill>
                <a:latin typeface="Gill Sans MT"/>
                <a:ea typeface="DejaVu Sans"/>
              </a:rPr>
              <a:t>Можете ли Вы сказать о себе: «Я верующий человек?»</a:t>
            </a:r>
            <a:endParaRPr b="0" lang="ru-RU" sz="2700" spc="-1" strike="noStrike">
              <a:latin typeface="Arial"/>
            </a:endParaRPr>
          </a:p>
        </p:txBody>
      </p:sp>
      <p:graphicFrame>
        <p:nvGraphicFramePr>
          <p:cNvPr id="240" name="Содержимое 3"/>
          <p:cNvGraphicFramePr/>
          <p:nvPr/>
        </p:nvGraphicFramePr>
        <p:xfrm>
          <a:off x="-216000" y="1447920"/>
          <a:ext cx="9145080" cy="297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41" name="CustomShape 2"/>
          <p:cNvSpPr/>
          <p:nvPr/>
        </p:nvSpPr>
        <p:spPr>
          <a:xfrm>
            <a:off x="357120" y="4752000"/>
            <a:ext cx="8781480" cy="252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Gill Sans MT"/>
                <a:ea typeface="DejaVu Sans"/>
              </a:rPr>
              <a:t>По данным опроса, к верующим себя относят половина опрошенных. Количество участников опроса, кто не верит сам, но понимает верующих, в 2018 г. составило 25%, что на 14% больше, чем в 2017 году и 13%, опрошенных, ответили, что колеблются между верой и неверием. Степень безразличия и отрицательное отношение к религии и к верующим – 9 %. В 2017 году было 9,8%. 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4399</TotalTime>
  <Application>LibreOffice/6.1.2.1$Windows_x86 LibreOffice_project/65905a128db06ba48db947242809d14d3f9a93fe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2015-12-25T08:52:26Z</dcterms:created>
  <dc:creator>Админ</dc:creator>
  <dc:description/>
  <dc:language>ru-RU</dc:language>
  <cp:lastModifiedBy/>
  <cp:lastPrinted>2019-02-26T14:28:23Z</cp:lastPrinted>
  <dcterms:modified xsi:type="dcterms:W3CDTF">2019-02-27T15:49:26Z</dcterms:modified>
  <cp:revision>224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28</vt:i4>
  </property>
</Properties>
</file>