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charts/chart19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2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charts/chart18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charts/chart16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86" r:id="rId2"/>
    <p:sldId id="256" r:id="rId3"/>
    <p:sldId id="257" r:id="rId4"/>
    <p:sldId id="285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 varScale="1">
        <p:scale>
          <a:sx n="53" d="100"/>
          <a:sy n="53" d="100"/>
        </p:scale>
        <p:origin x="-96" y="-4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904" y="-102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>
              <c:idx val="2"/>
              <c:layout>
                <c:manualLayout>
                  <c:x val="-6.2284633618211759E-2"/>
                  <c:y val="-3.8875160707057953E-2"/>
                </c:manualLayout>
              </c:layout>
              <c:showVal val="1"/>
            </c:dLbl>
            <c:dLbl>
              <c:idx val="12"/>
              <c:layout>
                <c:manualLayout>
                  <c:x val="0.20485903002802541"/>
                  <c:y val="-1.3417568005759266E-2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Лист1!$A$2:$A$14</c:f>
              <c:strCache>
                <c:ptCount val="13"/>
                <c:pt idx="0">
                  <c:v>русские</c:v>
                </c:pt>
                <c:pt idx="1">
                  <c:v>не указана нац.</c:v>
                </c:pt>
                <c:pt idx="2">
                  <c:v>карелы</c:v>
                </c:pt>
                <c:pt idx="3">
                  <c:v>финны</c:v>
                </c:pt>
                <c:pt idx="4">
                  <c:v>белорусы</c:v>
                </c:pt>
                <c:pt idx="5">
                  <c:v>украинцы</c:v>
                </c:pt>
                <c:pt idx="6">
                  <c:v>лезгины</c:v>
                </c:pt>
                <c:pt idx="7">
                  <c:v>вепсы</c:v>
                </c:pt>
                <c:pt idx="8">
                  <c:v>чуваши</c:v>
                </c:pt>
                <c:pt idx="9">
                  <c:v>татары</c:v>
                </c:pt>
                <c:pt idx="10">
                  <c:v>евреи</c:v>
                </c:pt>
                <c:pt idx="11">
                  <c:v>грузины</c:v>
                </c:pt>
                <c:pt idx="12">
                  <c:v>болгарка</c:v>
                </c:pt>
              </c:strCache>
            </c:strRef>
          </c:cat>
          <c:val>
            <c:numRef>
              <c:f>Лист1!$B$2:$B$14</c:f>
              <c:numCache>
                <c:formatCode>0.0%</c:formatCode>
                <c:ptCount val="13"/>
                <c:pt idx="0">
                  <c:v>0.82099999999999995</c:v>
                </c:pt>
                <c:pt idx="1">
                  <c:v>2.300000000000001E-2</c:v>
                </c:pt>
                <c:pt idx="2">
                  <c:v>2.300000000000001E-2</c:v>
                </c:pt>
                <c:pt idx="3">
                  <c:v>1.9000000000000017E-2</c:v>
                </c:pt>
                <c:pt idx="4">
                  <c:v>3.3000000000000002E-2</c:v>
                </c:pt>
                <c:pt idx="5">
                  <c:v>1.9000000000000017E-2</c:v>
                </c:pt>
                <c:pt idx="6">
                  <c:v>3.0000000000000048E-3</c:v>
                </c:pt>
                <c:pt idx="7">
                  <c:v>3.0000000000000048E-3</c:v>
                </c:pt>
                <c:pt idx="8">
                  <c:v>3.0000000000000048E-3</c:v>
                </c:pt>
                <c:pt idx="9">
                  <c:v>3.0000000000000048E-3</c:v>
                </c:pt>
                <c:pt idx="10">
                  <c:v>3.0000000000000048E-3</c:v>
                </c:pt>
                <c:pt idx="11">
                  <c:v>3.0000000000000048E-3</c:v>
                </c:pt>
                <c:pt idx="12">
                  <c:v>3.0000000000000048E-3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bar"/>
        <c:grouping val="percent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мужчины</c:v>
                </c:pt>
              </c:strCache>
            </c:strRef>
          </c:tx>
          <c:dLbls>
            <c:showVal val="1"/>
          </c:dLbls>
          <c:cat>
            <c:strRef>
              <c:f>Лист1!$A$2:$A$5</c:f>
              <c:strCache>
                <c:ptCount val="4"/>
                <c:pt idx="0">
                  <c:v>как к своим</c:v>
                </c:pt>
                <c:pt idx="1">
                  <c:v>нейтрально</c:v>
                </c:pt>
                <c:pt idx="2">
                  <c:v>как к чужим</c:v>
                </c:pt>
                <c:pt idx="3">
                  <c:v>затрудняюсь ответить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</c:v>
                </c:pt>
                <c:pt idx="1">
                  <c:v>34</c:v>
                </c:pt>
                <c:pt idx="2">
                  <c:v>6</c:v>
                </c:pt>
                <c:pt idx="3">
                  <c:v>13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женщины</c:v>
                </c:pt>
              </c:strCache>
            </c:strRef>
          </c:tx>
          <c:dLbls>
            <c:showVal val="1"/>
          </c:dLbls>
          <c:cat>
            <c:strRef>
              <c:f>Лист1!$A$2:$A$5</c:f>
              <c:strCache>
                <c:ptCount val="4"/>
                <c:pt idx="0">
                  <c:v>как к своим</c:v>
                </c:pt>
                <c:pt idx="1">
                  <c:v>нейтрально</c:v>
                </c:pt>
                <c:pt idx="2">
                  <c:v>как к чужим</c:v>
                </c:pt>
                <c:pt idx="3">
                  <c:v>затрудняюсь ответить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26</c:v>
                </c:pt>
                <c:pt idx="1">
                  <c:v>143</c:v>
                </c:pt>
                <c:pt idx="2">
                  <c:v>12</c:v>
                </c:pt>
                <c:pt idx="3">
                  <c:v>55</c:v>
                </c:pt>
              </c:numCache>
            </c:numRef>
          </c:val>
        </c:ser>
        <c:shape val="cylinder"/>
        <c:axId val="69800320"/>
        <c:axId val="69801856"/>
        <c:axId val="0"/>
      </c:bar3DChart>
      <c:catAx>
        <c:axId val="69800320"/>
        <c:scaling>
          <c:orientation val="minMax"/>
        </c:scaling>
        <c:axPos val="l"/>
        <c:tickLblPos val="nextTo"/>
        <c:crossAx val="69801856"/>
        <c:crosses val="autoZero"/>
        <c:auto val="1"/>
        <c:lblAlgn val="ctr"/>
        <c:lblOffset val="100"/>
      </c:catAx>
      <c:valAx>
        <c:axId val="69801856"/>
        <c:scaling>
          <c:orientation val="minMax"/>
        </c:scaling>
        <c:axPos val="b"/>
        <c:majorGridlines/>
        <c:numFmt formatCode="0%" sourceLinked="1"/>
        <c:tickLblPos val="nextTo"/>
        <c:crossAx val="6980032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3"/>
  <c:chart>
    <c:view3D>
      <c:rAngAx val="1"/>
    </c:view3D>
    <c:plotArea>
      <c:layout/>
      <c:bar3DChart>
        <c:barDir val="bar"/>
        <c:grouping val="percent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мужчины и женщины (город)</c:v>
                </c:pt>
              </c:strCache>
            </c:strRef>
          </c:tx>
          <c:dLbls>
            <c:showVal val="1"/>
          </c:dLbls>
          <c:cat>
            <c:strRef>
              <c:f>Лист1!$A$2:$A$8</c:f>
              <c:strCache>
                <c:ptCount val="7"/>
                <c:pt idx="0">
                  <c:v>доброжелательно</c:v>
                </c:pt>
                <c:pt idx="1">
                  <c:v>с пониманием</c:v>
                </c:pt>
                <c:pt idx="2">
                  <c:v>равнодушно</c:v>
                </c:pt>
                <c:pt idx="3">
                  <c:v>с раздражением</c:v>
                </c:pt>
                <c:pt idx="4">
                  <c:v>нетерпимо</c:v>
                </c:pt>
                <c:pt idx="5">
                  <c:v>таких нет</c:v>
                </c:pt>
                <c:pt idx="6">
                  <c:v>затрудняюсь ответить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12</c:v>
                </c:pt>
                <c:pt idx="1">
                  <c:v>60</c:v>
                </c:pt>
                <c:pt idx="2">
                  <c:v>32</c:v>
                </c:pt>
                <c:pt idx="3">
                  <c:v>12</c:v>
                </c:pt>
                <c:pt idx="4">
                  <c:v>8</c:v>
                </c:pt>
                <c:pt idx="6">
                  <c:v>20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мужчины и женщины (село)</c:v>
                </c:pt>
              </c:strCache>
            </c:strRef>
          </c:tx>
          <c:dLbls>
            <c:showVal val="1"/>
          </c:dLbls>
          <c:cat>
            <c:strRef>
              <c:f>Лист1!$A$2:$A$8</c:f>
              <c:strCache>
                <c:ptCount val="7"/>
                <c:pt idx="0">
                  <c:v>доброжелательно</c:v>
                </c:pt>
                <c:pt idx="1">
                  <c:v>с пониманием</c:v>
                </c:pt>
                <c:pt idx="2">
                  <c:v>равнодушно</c:v>
                </c:pt>
                <c:pt idx="3">
                  <c:v>с раздражением</c:v>
                </c:pt>
                <c:pt idx="4">
                  <c:v>нетерпимо</c:v>
                </c:pt>
                <c:pt idx="5">
                  <c:v>таких нет</c:v>
                </c:pt>
                <c:pt idx="6">
                  <c:v>затрудняюсь ответить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22</c:v>
                </c:pt>
                <c:pt idx="1">
                  <c:v>35</c:v>
                </c:pt>
                <c:pt idx="2">
                  <c:v>20</c:v>
                </c:pt>
                <c:pt idx="3">
                  <c:v>12</c:v>
                </c:pt>
                <c:pt idx="4">
                  <c:v>3</c:v>
                </c:pt>
                <c:pt idx="5">
                  <c:v>16</c:v>
                </c:pt>
                <c:pt idx="6">
                  <c:v>12</c:v>
                </c:pt>
              </c:numCache>
            </c:numRef>
          </c:val>
        </c:ser>
        <c:shape val="cylinder"/>
        <c:axId val="69848448"/>
        <c:axId val="69854336"/>
        <c:axId val="0"/>
      </c:bar3DChart>
      <c:catAx>
        <c:axId val="69848448"/>
        <c:scaling>
          <c:orientation val="minMax"/>
        </c:scaling>
        <c:axPos val="l"/>
        <c:tickLblPos val="nextTo"/>
        <c:crossAx val="69854336"/>
        <c:crosses val="autoZero"/>
        <c:auto val="1"/>
        <c:lblAlgn val="ctr"/>
        <c:lblOffset val="100"/>
      </c:catAx>
      <c:valAx>
        <c:axId val="69854336"/>
        <c:scaling>
          <c:orientation val="minMax"/>
        </c:scaling>
        <c:axPos val="b"/>
        <c:majorGridlines/>
        <c:numFmt formatCode="0%" sourceLinked="1"/>
        <c:tickLblPos val="nextTo"/>
        <c:crossAx val="698484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1584664423896449"/>
          <c:y val="0.16356731457260507"/>
          <c:w val="0.27541499200474157"/>
          <c:h val="0.66914098699104974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город</c:v>
                </c:pt>
              </c:strCache>
            </c:strRef>
          </c:tx>
          <c:dLbls>
            <c:showVal val="1"/>
          </c:dLbls>
          <c:cat>
            <c:strRef>
              <c:f>Лист1!$A$2:$A$5</c:f>
              <c:strCache>
                <c:ptCount val="4"/>
                <c:pt idx="0">
                  <c:v>такого никогда не было</c:v>
                </c:pt>
                <c:pt idx="1">
                  <c:v>очень редко</c:v>
                </c:pt>
                <c:pt idx="2">
                  <c:v>иногда бывают такие факты</c:v>
                </c:pt>
                <c:pt idx="3">
                  <c:v>затрудняюсь ответить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165</c:v>
                </c:pt>
                <c:pt idx="1">
                  <c:v>5</c:v>
                </c:pt>
                <c:pt idx="2">
                  <c:v>6</c:v>
                </c:pt>
                <c:pt idx="3">
                  <c:v>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село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такого никогда не было</c:v>
                </c:pt>
                <c:pt idx="1">
                  <c:v>очень редко</c:v>
                </c:pt>
                <c:pt idx="2">
                  <c:v>иногда бывают такие факты</c:v>
                </c:pt>
                <c:pt idx="3">
                  <c:v>затрудняюсь ответить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108</c:v>
                </c:pt>
                <c:pt idx="1">
                  <c:v>2</c:v>
                </c:pt>
                <c:pt idx="2">
                  <c:v>3</c:v>
                </c:pt>
                <c:pt idx="3">
                  <c:v>7</c:v>
                </c:pt>
              </c:numCache>
            </c:numRef>
          </c:val>
        </c:ser>
        <c:shape val="cylinder"/>
        <c:axId val="70121728"/>
        <c:axId val="70127616"/>
        <c:axId val="0"/>
      </c:bar3DChart>
      <c:catAx>
        <c:axId val="70121728"/>
        <c:scaling>
          <c:orientation val="minMax"/>
        </c:scaling>
        <c:axPos val="b"/>
        <c:tickLblPos val="nextTo"/>
        <c:crossAx val="70127616"/>
        <c:crosses val="autoZero"/>
        <c:auto val="1"/>
        <c:lblAlgn val="ctr"/>
        <c:lblOffset val="100"/>
      </c:catAx>
      <c:valAx>
        <c:axId val="70127616"/>
        <c:scaling>
          <c:orientation val="minMax"/>
        </c:scaling>
        <c:delete val="1"/>
        <c:axPos val="l"/>
        <c:majorGridlines/>
        <c:numFmt formatCode="General" sourceLinked="1"/>
        <c:tickLblPos val="nextTo"/>
        <c:crossAx val="7012172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lineChart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город</c:v>
                </c:pt>
              </c:strCache>
            </c:strRef>
          </c:tx>
          <c:dLbls>
            <c:dLbl>
              <c:idx val="3"/>
              <c:layout>
                <c:manualLayout>
                  <c:x val="1.6934801016088099E-3"/>
                  <c:y val="-5.8201058201058115E-2"/>
                </c:manualLayout>
              </c:layout>
              <c:showVal val="1"/>
            </c:dLbl>
            <c:dLbl>
              <c:idx val="4"/>
              <c:layout>
                <c:manualLayout>
                  <c:x val="0"/>
                  <c:y val="-4.2328042328042333E-2"/>
                </c:manualLayout>
              </c:layout>
              <c:showVal val="1"/>
            </c:dLbl>
            <c:dLbl>
              <c:idx val="5"/>
              <c:layout>
                <c:manualLayout>
                  <c:x val="-2.9129025954544772E-3"/>
                  <c:y val="-9.3968480864276074E-2"/>
                </c:manualLayout>
              </c:layout>
              <c:showVal val="1"/>
            </c:dLbl>
            <c:showVal val="1"/>
          </c:dLbls>
          <c:cat>
            <c:strRef>
              <c:f>Лист1!$A$2:$A$7</c:f>
              <c:strCache>
                <c:ptCount val="6"/>
                <c:pt idx="0">
                  <c:v>живём дружно</c:v>
                </c:pt>
                <c:pt idx="1">
                  <c:v>отношения ровные</c:v>
                </c:pt>
                <c:pt idx="2">
                  <c:v>нет никаких отношенй</c:v>
                </c:pt>
                <c:pt idx="3">
                  <c:v>иногда возникают разногласия</c:v>
                </c:pt>
                <c:pt idx="4">
                  <c:v>отношения напряжённые</c:v>
                </c:pt>
                <c:pt idx="5">
                  <c:v>затрудняюсь ответить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24</c:v>
                </c:pt>
                <c:pt idx="1">
                  <c:v>99</c:v>
                </c:pt>
                <c:pt idx="2">
                  <c:v>46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село</c:v>
                </c:pt>
              </c:strCache>
            </c:strRef>
          </c:tx>
          <c:dLbls>
            <c:showVal val="1"/>
          </c:dLbls>
          <c:cat>
            <c:strRef>
              <c:f>Лист1!$A$2:$A$7</c:f>
              <c:strCache>
                <c:ptCount val="6"/>
                <c:pt idx="0">
                  <c:v>живём дружно</c:v>
                </c:pt>
                <c:pt idx="1">
                  <c:v>отношения ровные</c:v>
                </c:pt>
                <c:pt idx="2">
                  <c:v>нет никаких отношенй</c:v>
                </c:pt>
                <c:pt idx="3">
                  <c:v>иногда возникают разногласия</c:v>
                </c:pt>
                <c:pt idx="4">
                  <c:v>отношения напряжённые</c:v>
                </c:pt>
                <c:pt idx="5">
                  <c:v>затрудняюсь ответить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29</c:v>
                </c:pt>
                <c:pt idx="1">
                  <c:v>52</c:v>
                </c:pt>
                <c:pt idx="2">
                  <c:v>22</c:v>
                </c:pt>
                <c:pt idx="3">
                  <c:v>3</c:v>
                </c:pt>
                <c:pt idx="5">
                  <c:v>9</c:v>
                </c:pt>
              </c:numCache>
            </c:numRef>
          </c:val>
        </c:ser>
        <c:marker val="1"/>
        <c:axId val="70173824"/>
        <c:axId val="70175360"/>
      </c:lineChart>
      <c:catAx>
        <c:axId val="70173824"/>
        <c:scaling>
          <c:orientation val="minMax"/>
        </c:scaling>
        <c:axPos val="b"/>
        <c:tickLblPos val="nextTo"/>
        <c:crossAx val="70175360"/>
        <c:crosses val="autoZero"/>
        <c:auto val="1"/>
        <c:lblAlgn val="ctr"/>
        <c:lblOffset val="100"/>
      </c:catAx>
      <c:valAx>
        <c:axId val="70175360"/>
        <c:scaling>
          <c:orientation val="minMax"/>
        </c:scaling>
        <c:delete val="1"/>
        <c:axPos val="l"/>
        <c:majorGridlines/>
        <c:numFmt formatCode="General" sourceLinked="1"/>
        <c:tickLblPos val="nextTo"/>
        <c:crossAx val="70173824"/>
        <c:crosses val="autoZero"/>
        <c:crossBetween val="between"/>
      </c:valAx>
    </c:plotArea>
    <c:legend>
      <c:legendPos val="r"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/>
    <c:plotArea>
      <c:layout>
        <c:manualLayout>
          <c:layoutTarget val="inner"/>
          <c:xMode val="edge"/>
          <c:yMode val="edge"/>
          <c:x val="0.45383047666054138"/>
          <c:y val="0.11653117711062309"/>
          <c:w val="0.51776984113150115"/>
          <c:h val="0.76034655614824675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showVal val="1"/>
          </c:dLbls>
          <c:cat>
            <c:strRef>
              <c:f>Лист1!$A$2:$A$10</c:f>
              <c:strCache>
                <c:ptCount val="9"/>
                <c:pt idx="0">
                  <c:v>богатыми и бедными</c:v>
                </c:pt>
                <c:pt idx="1">
                  <c:v>законопослушными и преступностью</c:v>
                </c:pt>
                <c:pt idx="2">
                  <c:v>родителями и детьми</c:v>
                </c:pt>
                <c:pt idx="3">
                  <c:v>местными и приезжими</c:v>
                </c:pt>
                <c:pt idx="4">
                  <c:v>больными и здоровыми</c:v>
                </c:pt>
                <c:pt idx="5">
                  <c:v>чиновниками и гражданами</c:v>
                </c:pt>
                <c:pt idx="6">
                  <c:v>старшими и младшими</c:v>
                </c:pt>
                <c:pt idx="7">
                  <c:v>различными нациями</c:v>
                </c:pt>
                <c:pt idx="8">
                  <c:v>мужчина и женщинами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115</c:v>
                </c:pt>
                <c:pt idx="1">
                  <c:v>51</c:v>
                </c:pt>
                <c:pt idx="2">
                  <c:v>29</c:v>
                </c:pt>
                <c:pt idx="3">
                  <c:v>20</c:v>
                </c:pt>
                <c:pt idx="4">
                  <c:v>8</c:v>
                </c:pt>
                <c:pt idx="5">
                  <c:v>109</c:v>
                </c:pt>
                <c:pt idx="6">
                  <c:v>33</c:v>
                </c:pt>
                <c:pt idx="7">
                  <c:v>28</c:v>
                </c:pt>
                <c:pt idx="8">
                  <c:v>9</c:v>
                </c:pt>
              </c:numCache>
            </c:numRef>
          </c:val>
        </c:ser>
        <c:axId val="70220416"/>
        <c:axId val="70222208"/>
      </c:barChart>
      <c:catAx>
        <c:axId val="70220416"/>
        <c:scaling>
          <c:orientation val="minMax"/>
        </c:scaling>
        <c:axPos val="l"/>
        <c:tickLblPos val="nextTo"/>
        <c:txPr>
          <a:bodyPr/>
          <a:lstStyle/>
          <a:p>
            <a:pPr>
              <a:defRPr sz="1700" baseline="0"/>
            </a:pPr>
            <a:endParaRPr lang="ru-RU"/>
          </a:p>
        </c:txPr>
        <c:crossAx val="70222208"/>
        <c:crosses val="autoZero"/>
        <c:auto val="1"/>
        <c:lblAlgn val="ctr"/>
        <c:lblOffset val="100"/>
      </c:catAx>
      <c:valAx>
        <c:axId val="70222208"/>
        <c:scaling>
          <c:orientation val="minMax"/>
        </c:scaling>
        <c:axPos val="b"/>
        <c:majorGridlines/>
        <c:numFmt formatCode="General" sourceLinked="1"/>
        <c:tickLblPos val="nextTo"/>
        <c:crossAx val="7022041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showVal val="1"/>
          </c:dLbls>
          <c:cat>
            <c:strRef>
              <c:f>Лист1!$A$2:$A$9</c:f>
              <c:strCache>
                <c:ptCount val="8"/>
                <c:pt idx="0">
                  <c:v>различными преступными группировками</c:v>
                </c:pt>
                <c:pt idx="1">
                  <c:v>говорящими на разных языках</c:v>
                </c:pt>
                <c:pt idx="2">
                  <c:v>различными политическими партиями</c:v>
                </c:pt>
                <c:pt idx="3">
                  <c:v>политической элитой и народом</c:v>
                </c:pt>
                <c:pt idx="4">
                  <c:v>представителями разных рас</c:v>
                </c:pt>
                <c:pt idx="5">
                  <c:v>представителей разных вероисповеданий</c:v>
                </c:pt>
                <c:pt idx="6">
                  <c:v>различными молодёжными группировками</c:v>
                </c:pt>
                <c:pt idx="7">
                  <c:v>образованными и необразованными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27</c:v>
                </c:pt>
                <c:pt idx="1">
                  <c:v>8</c:v>
                </c:pt>
                <c:pt idx="2">
                  <c:v>47</c:v>
                </c:pt>
                <c:pt idx="3">
                  <c:v>30</c:v>
                </c:pt>
                <c:pt idx="4">
                  <c:v>13</c:v>
                </c:pt>
                <c:pt idx="5">
                  <c:v>18</c:v>
                </c:pt>
                <c:pt idx="6">
                  <c:v>29</c:v>
                </c:pt>
                <c:pt idx="7">
                  <c:v>9</c:v>
                </c:pt>
              </c:numCache>
            </c:numRef>
          </c:val>
        </c:ser>
        <c:axId val="70021504"/>
        <c:axId val="70023040"/>
      </c:barChart>
      <c:catAx>
        <c:axId val="70021504"/>
        <c:scaling>
          <c:orientation val="minMax"/>
        </c:scaling>
        <c:axPos val="l"/>
        <c:tickLblPos val="nextTo"/>
        <c:txPr>
          <a:bodyPr/>
          <a:lstStyle/>
          <a:p>
            <a:pPr>
              <a:defRPr sz="1200" baseline="0"/>
            </a:pPr>
            <a:endParaRPr lang="ru-RU"/>
          </a:p>
        </c:txPr>
        <c:crossAx val="70023040"/>
        <c:crosses val="autoZero"/>
        <c:auto val="1"/>
        <c:lblAlgn val="ctr"/>
        <c:lblOffset val="100"/>
      </c:catAx>
      <c:valAx>
        <c:axId val="70023040"/>
        <c:scaling>
          <c:orientation val="minMax"/>
        </c:scaling>
        <c:axPos val="b"/>
        <c:majorGridlines/>
        <c:numFmt formatCode="General" sourceLinked="1"/>
        <c:tickLblPos val="nextTo"/>
        <c:crossAx val="7002150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5.9049132069101493E-4"/>
          <c:y val="0"/>
          <c:w val="0.56211501573063327"/>
          <c:h val="0.856481689788776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showVal val="1"/>
            <c:showLeaderLines val="1"/>
          </c:dLbls>
          <c:cat>
            <c:strRef>
              <c:f>Лист1!$A$2:$A$6</c:f>
              <c:strCache>
                <c:ptCount val="5"/>
                <c:pt idx="0">
                  <c:v>скорее всего нет</c:v>
                </c:pt>
                <c:pt idx="1">
                  <c:v>может, но мало вероятно</c:v>
                </c:pt>
                <c:pt idx="2">
                  <c:v>это исключено</c:v>
                </c:pt>
                <c:pt idx="3">
                  <c:v>да, вероятность большая</c:v>
                </c:pt>
                <c:pt idx="4">
                  <c:v>затрудняюсь ответить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125</c:v>
                </c:pt>
                <c:pt idx="1">
                  <c:v>107</c:v>
                </c:pt>
                <c:pt idx="2">
                  <c:v>41</c:v>
                </c:pt>
                <c:pt idx="3">
                  <c:v>4</c:v>
                </c:pt>
                <c:pt idx="4">
                  <c:v>26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2041617671033711"/>
          <c:y val="5.6440236637087061E-2"/>
          <c:w val="0.37077328116382452"/>
          <c:h val="0.35272778402699662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5"/>
  <c:chart>
    <c:title/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город</c:v>
                </c:pt>
              </c:strCache>
            </c:strRef>
          </c:tx>
          <c:dLbls>
            <c:showVal val="1"/>
          </c:dLbls>
          <c:cat>
            <c:strRef>
              <c:f>Лист1!$A$2:$A$7</c:f>
              <c:strCache>
                <c:ptCount val="6"/>
                <c:pt idx="0">
                  <c:v>заметки в газете</c:v>
                </c:pt>
                <c:pt idx="1">
                  <c:v>интернет</c:v>
                </c:pt>
                <c:pt idx="2">
                  <c:v>стенды</c:v>
                </c:pt>
                <c:pt idx="3">
                  <c:v>слышал, присутсвовал на мероприятиях</c:v>
                </c:pt>
                <c:pt idx="4">
                  <c:v>нет</c:v>
                </c:pt>
                <c:pt idx="5">
                  <c:v>затрудняюсь ответить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50</c:v>
                </c:pt>
                <c:pt idx="1">
                  <c:v>47</c:v>
                </c:pt>
                <c:pt idx="2">
                  <c:v>74</c:v>
                </c:pt>
                <c:pt idx="3">
                  <c:v>27</c:v>
                </c:pt>
                <c:pt idx="4">
                  <c:v>33</c:v>
                </c:pt>
                <c:pt idx="5">
                  <c:v>22</c:v>
                </c:pt>
              </c:numCache>
            </c:numRef>
          </c:val>
        </c:ser>
        <c:axId val="70906624"/>
        <c:axId val="70908160"/>
      </c:barChart>
      <c:catAx>
        <c:axId val="70906624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 baseline="0"/>
            </a:pPr>
            <a:endParaRPr lang="ru-RU"/>
          </a:p>
        </c:txPr>
        <c:crossAx val="70908160"/>
        <c:crosses val="autoZero"/>
        <c:auto val="1"/>
        <c:lblAlgn val="ctr"/>
        <c:lblOffset val="100"/>
      </c:catAx>
      <c:valAx>
        <c:axId val="70908160"/>
        <c:scaling>
          <c:orientation val="minMax"/>
        </c:scaling>
        <c:axPos val="l"/>
        <c:majorGridlines/>
        <c:numFmt formatCode="General" sourceLinked="1"/>
        <c:tickLblPos val="nextTo"/>
        <c:crossAx val="70906624"/>
        <c:crosses val="autoZero"/>
        <c:crossBetween val="between"/>
      </c:valAx>
    </c:plotArea>
    <c:legend>
      <c:legendPos val="r"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/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село</c:v>
                </c:pt>
              </c:strCache>
            </c:strRef>
          </c:tx>
          <c:dLbls>
            <c:showVal val="1"/>
          </c:dLbls>
          <c:cat>
            <c:strRef>
              <c:f>Лист1!$A$2:$A$7</c:f>
              <c:strCache>
                <c:ptCount val="6"/>
                <c:pt idx="0">
                  <c:v>заметки в газете</c:v>
                </c:pt>
                <c:pt idx="1">
                  <c:v>интернет</c:v>
                </c:pt>
                <c:pt idx="2">
                  <c:v>стенды</c:v>
                </c:pt>
                <c:pt idx="3">
                  <c:v>слышал, присутсвовал на мероприятиях</c:v>
                </c:pt>
                <c:pt idx="4">
                  <c:v>нет</c:v>
                </c:pt>
                <c:pt idx="5">
                  <c:v>затрудняюсь ответить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48</c:v>
                </c:pt>
                <c:pt idx="1">
                  <c:v>47</c:v>
                </c:pt>
                <c:pt idx="2">
                  <c:v>53</c:v>
                </c:pt>
                <c:pt idx="3">
                  <c:v>30</c:v>
                </c:pt>
                <c:pt idx="4">
                  <c:v>12</c:v>
                </c:pt>
                <c:pt idx="5">
                  <c:v>9</c:v>
                </c:pt>
              </c:numCache>
            </c:numRef>
          </c:val>
        </c:ser>
        <c:axId val="70781184"/>
        <c:axId val="70782976"/>
      </c:barChart>
      <c:catAx>
        <c:axId val="70781184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 baseline="0"/>
            </a:pPr>
            <a:endParaRPr lang="ru-RU"/>
          </a:p>
        </c:txPr>
        <c:crossAx val="70782976"/>
        <c:crosses val="autoZero"/>
        <c:auto val="1"/>
        <c:lblAlgn val="ctr"/>
        <c:lblOffset val="100"/>
      </c:catAx>
      <c:valAx>
        <c:axId val="70782976"/>
        <c:scaling>
          <c:orientation val="minMax"/>
        </c:scaling>
        <c:axPos val="l"/>
        <c:majorGridlines/>
        <c:numFmt formatCode="General" sourceLinked="1"/>
        <c:tickLblPos val="nextTo"/>
        <c:crossAx val="70781184"/>
        <c:crosses val="autoZero"/>
        <c:crossBetween val="between"/>
      </c:valAx>
    </c:plotArea>
    <c:legend>
      <c:legendPos val="r"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город</c:v>
                </c:pt>
              </c:strCache>
            </c:strRef>
          </c:tx>
          <c:dLbls>
            <c:showVal val="1"/>
          </c:dLbls>
          <c:cat>
            <c:strRef>
              <c:f>Лист1!$A$2:$A$7</c:f>
              <c:strCache>
                <c:ptCount val="6"/>
                <c:pt idx="0">
                  <c:v>ТВ, радио</c:v>
                </c:pt>
                <c:pt idx="1">
                  <c:v>Интернет</c:v>
                </c:pt>
                <c:pt idx="2">
                  <c:v>газеты</c:v>
                </c:pt>
                <c:pt idx="3">
                  <c:v>стенды</c:v>
                </c:pt>
                <c:pt idx="4">
                  <c:v>не интересуюсь</c:v>
                </c:pt>
                <c:pt idx="5">
                  <c:v>затрудняюсь ответить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89</c:v>
                </c:pt>
                <c:pt idx="1">
                  <c:v>59</c:v>
                </c:pt>
                <c:pt idx="2">
                  <c:v>59</c:v>
                </c:pt>
                <c:pt idx="3">
                  <c:v>44</c:v>
                </c:pt>
                <c:pt idx="4">
                  <c:v>11</c:v>
                </c:pt>
                <c:pt idx="5">
                  <c:v>16</c:v>
                </c:pt>
              </c:numCache>
            </c:numRef>
          </c:val>
        </c:ser>
        <c:shape val="cylinder"/>
        <c:axId val="70833280"/>
        <c:axId val="70834816"/>
        <c:axId val="0"/>
      </c:bar3DChart>
      <c:catAx>
        <c:axId val="70833280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 baseline="0"/>
            </a:pPr>
            <a:endParaRPr lang="ru-RU"/>
          </a:p>
        </c:txPr>
        <c:crossAx val="70834816"/>
        <c:crosses val="autoZero"/>
        <c:auto val="1"/>
        <c:lblAlgn val="ctr"/>
        <c:lblOffset val="100"/>
      </c:catAx>
      <c:valAx>
        <c:axId val="70834816"/>
        <c:scaling>
          <c:orientation val="minMax"/>
        </c:scaling>
        <c:axPos val="l"/>
        <c:majorGridlines/>
        <c:numFmt formatCode="General" sourceLinked="1"/>
        <c:tickLblPos val="nextTo"/>
        <c:crossAx val="70833280"/>
        <c:crosses val="autoZero"/>
        <c:crossBetween val="between"/>
      </c:valAx>
    </c:plotArea>
    <c:legend>
      <c:legendPos val="r"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dLbls>
            <c:showVal val="1"/>
          </c:dLbls>
          <c:cat>
            <c:strRef>
              <c:f>Лист1!$A$2:$A$9</c:f>
              <c:strCache>
                <c:ptCount val="8"/>
                <c:pt idx="0">
                  <c:v>женщины 16-35 (город)</c:v>
                </c:pt>
                <c:pt idx="1">
                  <c:v>женщины 16-35 (село)</c:v>
                </c:pt>
                <c:pt idx="2">
                  <c:v>мужчины 16-35 (город)</c:v>
                </c:pt>
                <c:pt idx="3">
                  <c:v>мужчины 16-35 (село)</c:v>
                </c:pt>
                <c:pt idx="4">
                  <c:v>женщины 35 и страше (город)</c:v>
                </c:pt>
                <c:pt idx="5">
                  <c:v>женщины 35 и страше (село)</c:v>
                </c:pt>
                <c:pt idx="6">
                  <c:v>мужчины 35 и страше (город)</c:v>
                </c:pt>
                <c:pt idx="7">
                  <c:v>мужчины 35 и страше (село)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3</c:v>
                </c:pt>
                <c:pt idx="1">
                  <c:v>2</c:v>
                </c:pt>
                <c:pt idx="2">
                  <c:v>3</c:v>
                </c:pt>
                <c:pt idx="3">
                  <c:v>1</c:v>
                </c:pt>
                <c:pt idx="4">
                  <c:v>3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dLbls>
            <c:showVal val="1"/>
          </c:dLbls>
          <c:cat>
            <c:strRef>
              <c:f>Лист1!$A$2:$A$9</c:f>
              <c:strCache>
                <c:ptCount val="8"/>
                <c:pt idx="0">
                  <c:v>женщины 16-35 (город)</c:v>
                </c:pt>
                <c:pt idx="1">
                  <c:v>женщины 16-35 (село)</c:v>
                </c:pt>
                <c:pt idx="2">
                  <c:v>мужчины 16-35 (город)</c:v>
                </c:pt>
                <c:pt idx="3">
                  <c:v>мужчины 16-35 (село)</c:v>
                </c:pt>
                <c:pt idx="4">
                  <c:v>женщины 35 и страше (город)</c:v>
                </c:pt>
                <c:pt idx="5">
                  <c:v>женщины 35 и страше (село)</c:v>
                </c:pt>
                <c:pt idx="6">
                  <c:v>мужчины 35 и страше (город)</c:v>
                </c:pt>
                <c:pt idx="7">
                  <c:v>мужчины 35 и страше (село)</c:v>
                </c:pt>
              </c:strCache>
            </c:strRef>
          </c:cat>
          <c:val>
            <c:numRef>
              <c:f>Лист1!$C$2:$C$9</c:f>
              <c:numCache>
                <c:formatCode>General</c:formatCode>
                <c:ptCount val="8"/>
                <c:pt idx="0">
                  <c:v>48</c:v>
                </c:pt>
                <c:pt idx="1">
                  <c:v>28</c:v>
                </c:pt>
                <c:pt idx="2">
                  <c:v>19</c:v>
                </c:pt>
                <c:pt idx="3">
                  <c:v>19</c:v>
                </c:pt>
                <c:pt idx="4">
                  <c:v>95</c:v>
                </c:pt>
                <c:pt idx="5">
                  <c:v>59</c:v>
                </c:pt>
                <c:pt idx="6">
                  <c:v>13</c:v>
                </c:pt>
                <c:pt idx="7">
                  <c:v>9</c:v>
                </c:pt>
              </c:numCache>
            </c:numRef>
          </c:val>
        </c:ser>
        <c:axId val="67254912"/>
        <c:axId val="67260800"/>
      </c:barChart>
      <c:catAx>
        <c:axId val="67254912"/>
        <c:scaling>
          <c:orientation val="minMax"/>
        </c:scaling>
        <c:axPos val="l"/>
        <c:tickLblPos val="nextTo"/>
        <c:crossAx val="67260800"/>
        <c:crosses val="autoZero"/>
        <c:auto val="1"/>
        <c:lblAlgn val="ctr"/>
        <c:lblOffset val="100"/>
      </c:catAx>
      <c:valAx>
        <c:axId val="67260800"/>
        <c:scaling>
          <c:orientation val="minMax"/>
        </c:scaling>
        <c:delete val="1"/>
        <c:axPos val="b"/>
        <c:majorGridlines/>
        <c:numFmt formatCode="General" sourceLinked="1"/>
        <c:tickLblPos val="nextTo"/>
        <c:crossAx val="6725491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село</c:v>
                </c:pt>
              </c:strCache>
            </c:strRef>
          </c:tx>
          <c:dLbls>
            <c:showVal val="1"/>
          </c:dLbls>
          <c:cat>
            <c:strRef>
              <c:f>Лист1!$A$2:$A$7</c:f>
              <c:strCache>
                <c:ptCount val="6"/>
                <c:pt idx="0">
                  <c:v>ТВ, радио</c:v>
                </c:pt>
                <c:pt idx="1">
                  <c:v>интернет</c:v>
                </c:pt>
                <c:pt idx="2">
                  <c:v>газеты</c:v>
                </c:pt>
                <c:pt idx="3">
                  <c:v>стенды</c:v>
                </c:pt>
                <c:pt idx="4">
                  <c:v>не интересуюсь</c:v>
                </c:pt>
                <c:pt idx="5">
                  <c:v>затрудняюсь ответить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63</c:v>
                </c:pt>
                <c:pt idx="1">
                  <c:v>32</c:v>
                </c:pt>
                <c:pt idx="2">
                  <c:v>39</c:v>
                </c:pt>
                <c:pt idx="3">
                  <c:v>27</c:v>
                </c:pt>
                <c:pt idx="4">
                  <c:v>6</c:v>
                </c:pt>
                <c:pt idx="5">
                  <c:v>6</c:v>
                </c:pt>
              </c:numCache>
            </c:numRef>
          </c:val>
        </c:ser>
        <c:shape val="cylinder"/>
        <c:axId val="71146496"/>
        <c:axId val="71148288"/>
        <c:axId val="0"/>
      </c:bar3DChart>
      <c:catAx>
        <c:axId val="71146496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 baseline="0"/>
            </a:pPr>
            <a:endParaRPr lang="ru-RU"/>
          </a:p>
        </c:txPr>
        <c:crossAx val="71148288"/>
        <c:crosses val="autoZero"/>
        <c:auto val="1"/>
        <c:lblAlgn val="ctr"/>
        <c:lblOffset val="100"/>
      </c:catAx>
      <c:valAx>
        <c:axId val="71148288"/>
        <c:scaling>
          <c:orientation val="minMax"/>
        </c:scaling>
        <c:axPos val="l"/>
        <c:majorGridlines/>
        <c:numFmt formatCode="General" sourceLinked="1"/>
        <c:tickLblPos val="nextTo"/>
        <c:crossAx val="71146496"/>
        <c:crosses val="autoZero"/>
        <c:crossBetween val="between"/>
      </c:valAx>
    </c:plotArea>
    <c:legend>
      <c:legendPos val="r"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/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3.9163097137844487E-2"/>
          <c:w val="0.64256085061986701"/>
          <c:h val="0.9486129697546584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город</c:v>
                </c:pt>
              </c:strCache>
            </c:strRef>
          </c:tx>
          <c:dLbls>
            <c:showVal val="1"/>
            <c:showLeaderLines val="1"/>
          </c:dLbls>
          <c:cat>
            <c:strRef>
              <c:f>Лист1!$A$2:$A$5</c:f>
              <c:strCache>
                <c:ptCount val="4"/>
                <c:pt idx="0">
                  <c:v>достаточно</c:v>
                </c:pt>
                <c:pt idx="1">
                  <c:v>что то предпринимается</c:v>
                </c:pt>
                <c:pt idx="2">
                  <c:v>нет работы в этом направлении</c:v>
                </c:pt>
                <c:pt idx="3">
                  <c:v>затрудняюсь ответить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53</c:v>
                </c:pt>
                <c:pt idx="1">
                  <c:v>39</c:v>
                </c:pt>
                <c:pt idx="2">
                  <c:v>32</c:v>
                </c:pt>
                <c:pt idx="3">
                  <c:v>71</c:v>
                </c:pt>
              </c:numCache>
            </c:numRef>
          </c:val>
        </c:ser>
      </c:pie3DChart>
    </c:plotArea>
    <c:legend>
      <c:legendPos val="r"/>
      <c:txPr>
        <a:bodyPr/>
        <a:lstStyle/>
        <a:p>
          <a:pPr>
            <a:defRPr sz="1600" baseline="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/>
    <c:view3D>
      <c:rotX val="75"/>
      <c:perspective val="30"/>
    </c:view3D>
    <c:plotArea>
      <c:layout>
        <c:manualLayout>
          <c:layoutTarget val="inner"/>
          <c:xMode val="edge"/>
          <c:yMode val="edge"/>
          <c:x val="1.8330894873241658E-3"/>
          <c:y val="5.1313226654081716E-2"/>
          <c:w val="0.65665899342364853"/>
          <c:h val="0.9486867733459183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село</c:v>
                </c:pt>
              </c:strCache>
            </c:strRef>
          </c:tx>
          <c:dLbls>
            <c:showVal val="1"/>
            <c:showLeaderLines val="1"/>
          </c:dLbls>
          <c:cat>
            <c:strRef>
              <c:f>Лист1!$A$2:$A$5</c:f>
              <c:strCache>
                <c:ptCount val="4"/>
                <c:pt idx="0">
                  <c:v>достаточно</c:v>
                </c:pt>
                <c:pt idx="1">
                  <c:v>что то предпринимается</c:v>
                </c:pt>
                <c:pt idx="2">
                  <c:v>нет работы в этом направлении</c:v>
                </c:pt>
                <c:pt idx="3">
                  <c:v>затрудняюсь ответить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36</c:v>
                </c:pt>
                <c:pt idx="1">
                  <c:v>25</c:v>
                </c:pt>
                <c:pt idx="2">
                  <c:v>19</c:v>
                </c:pt>
                <c:pt idx="3">
                  <c:v>71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3541666666666652"/>
          <c:y val="0.13367130674356634"/>
          <c:w val="0.36458332293034701"/>
          <c:h val="0.82971982071284744"/>
        </c:manualLayout>
      </c:layout>
      <c:txPr>
        <a:bodyPr/>
        <a:lstStyle/>
        <a:p>
          <a:pPr>
            <a:defRPr sz="1600" baseline="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perspective val="30"/>
    </c:view3D>
    <c:plotArea>
      <c:layout/>
      <c:bar3D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showVal val="1"/>
          </c:dLbls>
          <c:cat>
            <c:strRef>
              <c:f>Лист1!$A$2:$A$8</c:f>
              <c:strCache>
                <c:ptCount val="7"/>
                <c:pt idx="0">
                  <c:v>7. резкие отрицательные высказывания на религиозные темы</c:v>
                </c:pt>
                <c:pt idx="1">
                  <c:v>6. осквернение, разрушение памятников, храмов, могил</c:v>
                </c:pt>
                <c:pt idx="2">
                  <c:v>5 проявление агрессии, нетерпимого поведения среди молодёжи</c:v>
                </c:pt>
                <c:pt idx="3">
                  <c:v>4. унижение, оскорбление из-за национальной принадлежности</c:v>
                </c:pt>
                <c:pt idx="4">
                  <c:v>3. распространение информации экстремистского характера в Интернете</c:v>
                </c:pt>
                <c:pt idx="5">
                  <c:v>2. затрудняюсь ответить</c:v>
                </c:pt>
                <c:pt idx="6">
                  <c:v>1. агрессивное поведение из-за низкого уровня жизни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14</c:v>
                </c:pt>
                <c:pt idx="1">
                  <c:v>6</c:v>
                </c:pt>
                <c:pt idx="2">
                  <c:v>49</c:v>
                </c:pt>
                <c:pt idx="3">
                  <c:v>20</c:v>
                </c:pt>
                <c:pt idx="4">
                  <c:v>27</c:v>
                </c:pt>
                <c:pt idx="5">
                  <c:v>142</c:v>
                </c:pt>
                <c:pt idx="6">
                  <c:v>45</c:v>
                </c:pt>
              </c:numCache>
            </c:numRef>
          </c:val>
        </c:ser>
        <c:shape val="cylinder"/>
        <c:axId val="67299200"/>
        <c:axId val="67300736"/>
        <c:axId val="0"/>
      </c:bar3DChart>
      <c:catAx>
        <c:axId val="67299200"/>
        <c:scaling>
          <c:orientation val="minMax"/>
        </c:scaling>
        <c:axPos val="l"/>
        <c:tickLblPos val="nextTo"/>
        <c:txPr>
          <a:bodyPr/>
          <a:lstStyle/>
          <a:p>
            <a:pPr>
              <a:defRPr sz="1000" baseline="0"/>
            </a:pPr>
            <a:endParaRPr lang="ru-RU"/>
          </a:p>
        </c:txPr>
        <c:crossAx val="67300736"/>
        <c:crosses val="autoZero"/>
        <c:auto val="1"/>
        <c:lblAlgn val="ctr"/>
        <c:lblOffset val="100"/>
      </c:catAx>
      <c:valAx>
        <c:axId val="67300736"/>
        <c:scaling>
          <c:orientation val="minMax"/>
        </c:scaling>
        <c:axPos val="b"/>
        <c:majorGridlines/>
        <c:numFmt formatCode="General" sourceLinked="1"/>
        <c:tickLblPos val="nextTo"/>
        <c:crossAx val="6729920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showVal val="1"/>
          </c:dLbls>
          <c:cat>
            <c:strRef>
              <c:f>Лист1!$A$2:$A$5</c:f>
              <c:strCache>
                <c:ptCount val="4"/>
                <c:pt idx="0">
                  <c:v>мне всё равно</c:v>
                </c:pt>
                <c:pt idx="1">
                  <c:v>затрудняюсь ответить</c:v>
                </c:pt>
                <c:pt idx="2">
                  <c:v>осуждаю, но активно не проиводействую</c:v>
                </c:pt>
                <c:pt idx="3">
                  <c:v>категорически против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18</c:v>
                </c:pt>
                <c:pt idx="1">
                  <c:v>30</c:v>
                </c:pt>
                <c:pt idx="2">
                  <c:v>31</c:v>
                </c:pt>
                <c:pt idx="3">
                  <c:v>204</c:v>
                </c:pt>
              </c:numCache>
            </c:numRef>
          </c:val>
        </c:ser>
        <c:axId val="69595136"/>
        <c:axId val="69596672"/>
      </c:barChart>
      <c:catAx>
        <c:axId val="69595136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 baseline="0"/>
            </a:pPr>
            <a:endParaRPr lang="ru-RU"/>
          </a:p>
        </c:txPr>
        <c:crossAx val="69596672"/>
        <c:crosses val="autoZero"/>
        <c:auto val="1"/>
        <c:lblAlgn val="ctr"/>
        <c:lblOffset val="100"/>
      </c:catAx>
      <c:valAx>
        <c:axId val="6959667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6959513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bar"/>
        <c:grouping val="percent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мужчины (город)</c:v>
                </c:pt>
              </c:strCache>
            </c:strRef>
          </c:tx>
          <c:dLbls>
            <c:showVal val="1"/>
          </c:dLbls>
          <c:cat>
            <c:strRef>
              <c:f>Лист1!$A$2:$A$7</c:f>
              <c:strCache>
                <c:ptCount val="6"/>
                <c:pt idx="0">
                  <c:v>Верую</c:v>
                </c:pt>
                <c:pt idx="1">
                  <c:v>Колеблюсь между верой и неверием</c:v>
                </c:pt>
                <c:pt idx="2">
                  <c:v>Отрицательное отношение</c:v>
                </c:pt>
                <c:pt idx="3">
                  <c:v>Не верю, но понимаю верующих</c:v>
                </c:pt>
                <c:pt idx="4">
                  <c:v>Безразличное отношение</c:v>
                </c:pt>
                <c:pt idx="5">
                  <c:v>Затрудняюсь ответить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18</c:v>
                </c:pt>
                <c:pt idx="1">
                  <c:v>3</c:v>
                </c:pt>
                <c:pt idx="2">
                  <c:v>2</c:v>
                </c:pt>
                <c:pt idx="3">
                  <c:v>7</c:v>
                </c:pt>
                <c:pt idx="4">
                  <c:v>3</c:v>
                </c:pt>
                <c:pt idx="5">
                  <c:v>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мужчины (село)</c:v>
                </c:pt>
              </c:strCache>
            </c:strRef>
          </c:tx>
          <c:dLbls>
            <c:showVal val="1"/>
          </c:dLbls>
          <c:cat>
            <c:strRef>
              <c:f>Лист1!$A$2:$A$7</c:f>
              <c:strCache>
                <c:ptCount val="6"/>
                <c:pt idx="0">
                  <c:v>Верую</c:v>
                </c:pt>
                <c:pt idx="1">
                  <c:v>Колеблюсь между верой и неверием</c:v>
                </c:pt>
                <c:pt idx="2">
                  <c:v>Отрицательное отношение</c:v>
                </c:pt>
                <c:pt idx="3">
                  <c:v>Не верю, но понимаю верующих</c:v>
                </c:pt>
                <c:pt idx="4">
                  <c:v>Безразличное отношение</c:v>
                </c:pt>
                <c:pt idx="5">
                  <c:v>Затрудняюсь ответить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15</c:v>
                </c:pt>
                <c:pt idx="1">
                  <c:v>2</c:v>
                </c:pt>
                <c:pt idx="2">
                  <c:v>2</c:v>
                </c:pt>
                <c:pt idx="3">
                  <c:v>5</c:v>
                </c:pt>
                <c:pt idx="5">
                  <c:v>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женщины (город)</c:v>
                </c:pt>
              </c:strCache>
            </c:strRef>
          </c:tx>
          <c:dLbls>
            <c:showVal val="1"/>
          </c:dLbls>
          <c:cat>
            <c:strRef>
              <c:f>Лист1!$A$2:$A$7</c:f>
              <c:strCache>
                <c:ptCount val="6"/>
                <c:pt idx="0">
                  <c:v>Верую</c:v>
                </c:pt>
                <c:pt idx="1">
                  <c:v>Колеблюсь между верой и неверием</c:v>
                </c:pt>
                <c:pt idx="2">
                  <c:v>Отрицательное отношение</c:v>
                </c:pt>
                <c:pt idx="3">
                  <c:v>Не верю, но понимаю верующих</c:v>
                </c:pt>
                <c:pt idx="4">
                  <c:v>Безразличное отношение</c:v>
                </c:pt>
                <c:pt idx="5">
                  <c:v>Затрудняюсь ответить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78</c:v>
                </c:pt>
                <c:pt idx="1">
                  <c:v>26</c:v>
                </c:pt>
                <c:pt idx="2">
                  <c:v>3</c:v>
                </c:pt>
                <c:pt idx="3">
                  <c:v>22</c:v>
                </c:pt>
                <c:pt idx="4">
                  <c:v>3</c:v>
                </c:pt>
                <c:pt idx="5">
                  <c:v>11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женщины (село)</c:v>
                </c:pt>
              </c:strCache>
            </c:strRef>
          </c:tx>
          <c:dLbls>
            <c:showVal val="1"/>
          </c:dLbls>
          <c:cat>
            <c:strRef>
              <c:f>Лист1!$A$2:$A$7</c:f>
              <c:strCache>
                <c:ptCount val="6"/>
                <c:pt idx="0">
                  <c:v>Верую</c:v>
                </c:pt>
                <c:pt idx="1">
                  <c:v>Колеблюсь между верой и неверием</c:v>
                </c:pt>
                <c:pt idx="2">
                  <c:v>Отрицательное отношение</c:v>
                </c:pt>
                <c:pt idx="3">
                  <c:v>Не верю, но понимаю верующих</c:v>
                </c:pt>
                <c:pt idx="4">
                  <c:v>Безразличное отношение</c:v>
                </c:pt>
                <c:pt idx="5">
                  <c:v>Затрудняюсь ответить</c:v>
                </c:pt>
              </c:strCache>
            </c:strRef>
          </c:cat>
          <c:val>
            <c:numRef>
              <c:f>Лист1!$E$2:$E$7</c:f>
              <c:numCache>
                <c:formatCode>General</c:formatCode>
                <c:ptCount val="6"/>
                <c:pt idx="0">
                  <c:v>51</c:v>
                </c:pt>
                <c:pt idx="1">
                  <c:v>13</c:v>
                </c:pt>
                <c:pt idx="3">
                  <c:v>10</c:v>
                </c:pt>
                <c:pt idx="4">
                  <c:v>5</c:v>
                </c:pt>
                <c:pt idx="5">
                  <c:v>9</c:v>
                </c:pt>
              </c:numCache>
            </c:numRef>
          </c:val>
        </c:ser>
        <c:shape val="box"/>
        <c:axId val="67348352"/>
        <c:axId val="67349888"/>
        <c:axId val="0"/>
      </c:bar3DChart>
      <c:catAx>
        <c:axId val="67348352"/>
        <c:scaling>
          <c:orientation val="minMax"/>
        </c:scaling>
        <c:axPos val="l"/>
        <c:tickLblPos val="nextTo"/>
        <c:crossAx val="67349888"/>
        <c:crosses val="autoZero"/>
        <c:auto val="1"/>
        <c:lblAlgn val="ctr"/>
        <c:lblOffset val="100"/>
      </c:catAx>
      <c:valAx>
        <c:axId val="67349888"/>
        <c:scaling>
          <c:orientation val="minMax"/>
        </c:scaling>
        <c:delete val="1"/>
        <c:axPos val="b"/>
        <c:majorGridlines/>
        <c:numFmt formatCode="0%" sourceLinked="1"/>
        <c:tickLblPos val="nextTo"/>
        <c:crossAx val="6734835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perspective val="30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мужчины (город)</c:v>
                </c:pt>
              </c:strCache>
            </c:strRef>
          </c:tx>
          <c:dLbls>
            <c:showVal val="1"/>
          </c:dLbls>
          <c:cat>
            <c:strRef>
              <c:f>Лист1!$A$2:$A$6</c:f>
              <c:strCache>
                <c:ptCount val="5"/>
                <c:pt idx="0">
                  <c:v>с интересом</c:v>
                </c:pt>
                <c:pt idx="1">
                  <c:v>спокойно</c:v>
                </c:pt>
                <c:pt idx="2">
                  <c:v>безразлично</c:v>
                </c:pt>
                <c:pt idx="3">
                  <c:v>с раздражением</c:v>
                </c:pt>
                <c:pt idx="4">
                  <c:v>затрудняюсь ответить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4</c:v>
                </c:pt>
                <c:pt idx="1">
                  <c:v>29</c:v>
                </c:pt>
                <c:pt idx="2">
                  <c:v>2</c:v>
                </c:pt>
                <c:pt idx="3">
                  <c:v>1</c:v>
                </c:pt>
                <c:pt idx="4">
                  <c:v>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мужчины (село)</c:v>
                </c:pt>
              </c:strCache>
            </c:strRef>
          </c:tx>
          <c:dLbls>
            <c:dLbl>
              <c:idx val="2"/>
              <c:layout>
                <c:manualLayout>
                  <c:x val="-1.4806538007566979E-3"/>
                  <c:y val="-3.1897814472264543E-2"/>
                </c:manualLayout>
              </c:layout>
              <c:showVal val="1"/>
            </c:dLbl>
            <c:showVal val="1"/>
          </c:dLbls>
          <c:cat>
            <c:strRef>
              <c:f>Лист1!$A$2:$A$6</c:f>
              <c:strCache>
                <c:ptCount val="5"/>
                <c:pt idx="0">
                  <c:v>с интересом</c:v>
                </c:pt>
                <c:pt idx="1">
                  <c:v>спокойно</c:v>
                </c:pt>
                <c:pt idx="2">
                  <c:v>безразлично</c:v>
                </c:pt>
                <c:pt idx="3">
                  <c:v>с раздражением</c:v>
                </c:pt>
                <c:pt idx="4">
                  <c:v>затрудняюсь ответить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2</c:v>
                </c:pt>
                <c:pt idx="1">
                  <c:v>15</c:v>
                </c:pt>
                <c:pt idx="2">
                  <c:v>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женщины (город)</c:v>
                </c:pt>
              </c:strCache>
            </c:strRef>
          </c:tx>
          <c:dLbls>
            <c:dLbl>
              <c:idx val="0"/>
              <c:layout>
                <c:manualLayout>
                  <c:x val="4.4419614022701281E-3"/>
                  <c:y val="-1.9138688683358683E-2"/>
                </c:manualLayout>
              </c:layout>
              <c:showVal val="1"/>
            </c:dLbl>
            <c:dLbl>
              <c:idx val="2"/>
              <c:layout>
                <c:manualLayout>
                  <c:x val="-1.4806538007566979E-3"/>
                  <c:y val="-9.5693443416793547E-2"/>
                </c:manualLayout>
              </c:layout>
              <c:showVal val="1"/>
            </c:dLbl>
            <c:dLbl>
              <c:idx val="3"/>
              <c:layout>
                <c:manualLayout>
                  <c:x val="-1.1845230406053569E-2"/>
                  <c:y val="-2.8708033025038025E-2"/>
                </c:manualLayout>
              </c:layout>
              <c:showVal val="1"/>
            </c:dLbl>
            <c:dLbl>
              <c:idx val="4"/>
              <c:layout>
                <c:manualLayout>
                  <c:x val="-4.4419614022700961E-3"/>
                  <c:y val="-4.1467158813943833E-2"/>
                </c:manualLayout>
              </c:layout>
              <c:showVal val="1"/>
            </c:dLbl>
            <c:showVal val="1"/>
          </c:dLbls>
          <c:cat>
            <c:strRef>
              <c:f>Лист1!$A$2:$A$6</c:f>
              <c:strCache>
                <c:ptCount val="5"/>
                <c:pt idx="0">
                  <c:v>с интересом</c:v>
                </c:pt>
                <c:pt idx="1">
                  <c:v>спокойно</c:v>
                </c:pt>
                <c:pt idx="2">
                  <c:v>безразлично</c:v>
                </c:pt>
                <c:pt idx="3">
                  <c:v>с раздражением</c:v>
                </c:pt>
                <c:pt idx="4">
                  <c:v>затрудняюсь ответить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5</c:v>
                </c:pt>
                <c:pt idx="1">
                  <c:v>129</c:v>
                </c:pt>
                <c:pt idx="2">
                  <c:v>7</c:v>
                </c:pt>
                <c:pt idx="3">
                  <c:v>3</c:v>
                </c:pt>
                <c:pt idx="4">
                  <c:v>3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женщины (село)</c:v>
                </c:pt>
              </c:strCache>
            </c:strRef>
          </c:tx>
          <c:dLbls>
            <c:dLbl>
              <c:idx val="0"/>
              <c:layout>
                <c:manualLayout>
                  <c:x val="-2.9614241884268399E-3"/>
                  <c:y val="-6.6985410391755401E-2"/>
                </c:manualLayout>
              </c:layout>
              <c:showVal val="1"/>
            </c:dLbl>
            <c:dLbl>
              <c:idx val="2"/>
              <c:layout>
                <c:manualLayout>
                  <c:x val="-1.4806538007566979E-3"/>
                  <c:y val="-5.1036503155623227E-2"/>
                </c:manualLayout>
              </c:layout>
              <c:showVal val="1"/>
            </c:dLbl>
            <c:dLbl>
              <c:idx val="3"/>
              <c:layout>
                <c:manualLayout>
                  <c:x val="-4.4419614022700961E-3"/>
                  <c:y val="-5.7416066050076146E-2"/>
                </c:manualLayout>
              </c:layout>
              <c:showVal val="1"/>
            </c:dLbl>
            <c:showVal val="1"/>
          </c:dLbls>
          <c:cat>
            <c:strRef>
              <c:f>Лист1!$A$2:$A$6</c:f>
              <c:strCache>
                <c:ptCount val="5"/>
                <c:pt idx="0">
                  <c:v>с интересом</c:v>
                </c:pt>
                <c:pt idx="1">
                  <c:v>спокойно</c:v>
                </c:pt>
                <c:pt idx="2">
                  <c:v>безразлично</c:v>
                </c:pt>
                <c:pt idx="3">
                  <c:v>с раздражением</c:v>
                </c:pt>
                <c:pt idx="4">
                  <c:v>затрудняюсь ответить</c:v>
                </c:pt>
              </c:strCache>
            </c:strRef>
          </c:cat>
          <c:val>
            <c:numRef>
              <c:f>Лист1!$E$2:$E$6</c:f>
              <c:numCache>
                <c:formatCode>General</c:formatCode>
                <c:ptCount val="5"/>
                <c:pt idx="0">
                  <c:v>2</c:v>
                </c:pt>
                <c:pt idx="1">
                  <c:v>83</c:v>
                </c:pt>
                <c:pt idx="2">
                  <c:v>2</c:v>
                </c:pt>
                <c:pt idx="3">
                  <c:v>2</c:v>
                </c:pt>
              </c:numCache>
            </c:numRef>
          </c:val>
        </c:ser>
        <c:shape val="cylinder"/>
        <c:axId val="69721472"/>
        <c:axId val="69604480"/>
        <c:axId val="0"/>
      </c:bar3DChart>
      <c:catAx>
        <c:axId val="69721472"/>
        <c:scaling>
          <c:orientation val="minMax"/>
        </c:scaling>
        <c:axPos val="b"/>
        <c:tickLblPos val="nextTo"/>
        <c:crossAx val="69604480"/>
        <c:crosses val="autoZero"/>
        <c:auto val="1"/>
        <c:lblAlgn val="ctr"/>
        <c:lblOffset val="100"/>
      </c:catAx>
      <c:valAx>
        <c:axId val="69604480"/>
        <c:scaling>
          <c:orientation val="minMax"/>
        </c:scaling>
        <c:axPos val="l"/>
        <c:majorGridlines/>
        <c:numFmt formatCode="General" sourceLinked="1"/>
        <c:tickLblPos val="nextTo"/>
        <c:crossAx val="697214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4782169010918753"/>
          <c:y val="0.15563722289087645"/>
          <c:w val="0.24329438708627418"/>
          <c:h val="0.45587150857071684"/>
        </c:manualLayout>
      </c:layout>
      <c:txPr>
        <a:bodyPr/>
        <a:lstStyle/>
        <a:p>
          <a:pPr>
            <a:defRPr sz="1400" baseline="0"/>
          </a:pPr>
          <a:endParaRPr lang="ru-RU"/>
        </a:p>
      </c:txPr>
    </c:legend>
    <c:plotVisOnly val="1"/>
  </c:chart>
  <c:spPr>
    <a:solidFill>
      <a:schemeClr val="lt1"/>
    </a:solidFill>
    <a:ln w="25400" cap="flat" cmpd="sng" algn="ctr">
      <a:solidFill>
        <a:schemeClr val="dk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bar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мужчины (город)</c:v>
                </c:pt>
              </c:strCache>
            </c:strRef>
          </c:tx>
          <c:dLbls>
            <c:showVal val="1"/>
          </c:dLbls>
          <c:cat>
            <c:strRef>
              <c:f>Лист1!$A$2:$A$8</c:f>
              <c:strCache>
                <c:ptCount val="7"/>
                <c:pt idx="0">
                  <c:v>такие люди вызывают уважение</c:v>
                </c:pt>
                <c:pt idx="1">
                  <c:v>безразлично</c:v>
                </c:pt>
                <c:pt idx="2">
                  <c:v>зависит от того, представителем какой религии яв-ся человек</c:v>
                </c:pt>
                <c:pt idx="3">
                  <c:v>затрудняюсь ответить</c:v>
                </c:pt>
                <c:pt idx="4">
                  <c:v>с интересом</c:v>
                </c:pt>
                <c:pt idx="5">
                  <c:v>с раздражением</c:v>
                </c:pt>
                <c:pt idx="6">
                  <c:v>нетерпимо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16</c:v>
                </c:pt>
                <c:pt idx="1">
                  <c:v>10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мужчины (село) </c:v>
                </c:pt>
              </c:strCache>
            </c:strRef>
          </c:tx>
          <c:dLbls>
            <c:showVal val="1"/>
          </c:dLbls>
          <c:cat>
            <c:strRef>
              <c:f>Лист1!$A$2:$A$8</c:f>
              <c:strCache>
                <c:ptCount val="7"/>
                <c:pt idx="0">
                  <c:v>такие люди вызывают уважение</c:v>
                </c:pt>
                <c:pt idx="1">
                  <c:v>безразлично</c:v>
                </c:pt>
                <c:pt idx="2">
                  <c:v>зависит от того, представителем какой религии яв-ся человек</c:v>
                </c:pt>
                <c:pt idx="3">
                  <c:v>затрудняюсь ответить</c:v>
                </c:pt>
                <c:pt idx="4">
                  <c:v>с интересом</c:v>
                </c:pt>
                <c:pt idx="5">
                  <c:v>с раздражением</c:v>
                </c:pt>
                <c:pt idx="6">
                  <c:v>нетерпимо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8</c:v>
                </c:pt>
                <c:pt idx="1">
                  <c:v>10</c:v>
                </c:pt>
                <c:pt idx="2">
                  <c:v>3</c:v>
                </c:pt>
                <c:pt idx="3">
                  <c:v>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женщины (город)</c:v>
                </c:pt>
              </c:strCache>
            </c:strRef>
          </c:tx>
          <c:dLbls>
            <c:showVal val="1"/>
          </c:dLbls>
          <c:cat>
            <c:strRef>
              <c:f>Лист1!$A$2:$A$8</c:f>
              <c:strCache>
                <c:ptCount val="7"/>
                <c:pt idx="0">
                  <c:v>такие люди вызывают уважение</c:v>
                </c:pt>
                <c:pt idx="1">
                  <c:v>безразлично</c:v>
                </c:pt>
                <c:pt idx="2">
                  <c:v>зависит от того, представителем какой религии яв-ся человек</c:v>
                </c:pt>
                <c:pt idx="3">
                  <c:v>затрудняюсь ответить</c:v>
                </c:pt>
                <c:pt idx="4">
                  <c:v>с интересом</c:v>
                </c:pt>
                <c:pt idx="5">
                  <c:v>с раздражением</c:v>
                </c:pt>
                <c:pt idx="6">
                  <c:v>нетерпимо</c:v>
                </c:pt>
              </c:strCache>
            </c:strRef>
          </c:cat>
          <c:val>
            <c:numRef>
              <c:f>Лист1!$D$2:$D$8</c:f>
              <c:numCache>
                <c:formatCode>General</c:formatCode>
                <c:ptCount val="7"/>
                <c:pt idx="0">
                  <c:v>52</c:v>
                </c:pt>
                <c:pt idx="1">
                  <c:v>29</c:v>
                </c:pt>
                <c:pt idx="2">
                  <c:v>30</c:v>
                </c:pt>
                <c:pt idx="3">
                  <c:v>22</c:v>
                </c:pt>
                <c:pt idx="4">
                  <c:v>11</c:v>
                </c:pt>
                <c:pt idx="5">
                  <c:v>6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женщины (село)</c:v>
                </c:pt>
              </c:strCache>
            </c:strRef>
          </c:tx>
          <c:dLbls>
            <c:showVal val="1"/>
          </c:dLbls>
          <c:cat>
            <c:strRef>
              <c:f>Лист1!$A$2:$A$8</c:f>
              <c:strCache>
                <c:ptCount val="7"/>
                <c:pt idx="0">
                  <c:v>такие люди вызывают уважение</c:v>
                </c:pt>
                <c:pt idx="1">
                  <c:v>безразлично</c:v>
                </c:pt>
                <c:pt idx="2">
                  <c:v>зависит от того, представителем какой религии яв-ся человек</c:v>
                </c:pt>
                <c:pt idx="3">
                  <c:v>затрудняюсь ответить</c:v>
                </c:pt>
                <c:pt idx="4">
                  <c:v>с интересом</c:v>
                </c:pt>
                <c:pt idx="5">
                  <c:v>с раздражением</c:v>
                </c:pt>
                <c:pt idx="6">
                  <c:v>нетерпимо</c:v>
                </c:pt>
              </c:strCache>
            </c:strRef>
          </c:cat>
          <c:val>
            <c:numRef>
              <c:f>Лист1!$E$2:$E$8</c:f>
              <c:numCache>
                <c:formatCode>General</c:formatCode>
                <c:ptCount val="7"/>
                <c:pt idx="0">
                  <c:v>25</c:v>
                </c:pt>
                <c:pt idx="1">
                  <c:v>19</c:v>
                </c:pt>
                <c:pt idx="2">
                  <c:v>10</c:v>
                </c:pt>
                <c:pt idx="3">
                  <c:v>25</c:v>
                </c:pt>
                <c:pt idx="4">
                  <c:v>10</c:v>
                </c:pt>
                <c:pt idx="6">
                  <c:v>2</c:v>
                </c:pt>
              </c:numCache>
            </c:numRef>
          </c:val>
        </c:ser>
        <c:shape val="cone"/>
        <c:axId val="69886720"/>
        <c:axId val="69888256"/>
        <c:axId val="0"/>
      </c:bar3DChart>
      <c:catAx>
        <c:axId val="69886720"/>
        <c:scaling>
          <c:orientation val="minMax"/>
        </c:scaling>
        <c:axPos val="l"/>
        <c:tickLblPos val="nextTo"/>
        <c:crossAx val="69888256"/>
        <c:crosses val="autoZero"/>
        <c:auto val="1"/>
        <c:lblAlgn val="ctr"/>
        <c:lblOffset val="100"/>
      </c:catAx>
      <c:valAx>
        <c:axId val="69888256"/>
        <c:scaling>
          <c:orientation val="minMax"/>
        </c:scaling>
        <c:axPos val="b"/>
        <c:majorGridlines/>
        <c:numFmt formatCode="General" sourceLinked="1"/>
        <c:tickLblPos val="nextTo"/>
        <c:crossAx val="6988672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5.5671650213144186E-2"/>
          <c:y val="1.8503784707587324E-2"/>
          <c:w val="0.57743422982451809"/>
          <c:h val="0.95321550989143355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2"/>
            <c:explosion val="34"/>
          </c:dPt>
          <c:dPt>
            <c:idx val="3"/>
            <c:explosion val="42"/>
          </c:dPt>
          <c:dLbls>
            <c:showVal val="1"/>
            <c:showLeaderLines val="1"/>
          </c:dLbls>
          <c:cat>
            <c:strRef>
              <c:f>Лист1!$A$2:$A$5</c:f>
              <c:strCache>
                <c:ptCount val="4"/>
                <c:pt idx="0">
                  <c:v>бывает, но очень редко</c:v>
                </c:pt>
                <c:pt idx="1">
                  <c:v>иногда бывают такие факты</c:v>
                </c:pt>
                <c:pt idx="2">
                  <c:v>такого никогда не было</c:v>
                </c:pt>
                <c:pt idx="3">
                  <c:v>затрудняюсь ответить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11</c:v>
                </c:pt>
                <c:pt idx="1">
                  <c:v>6</c:v>
                </c:pt>
                <c:pt idx="2">
                  <c:v>240</c:v>
                </c:pt>
                <c:pt idx="3">
                  <c:v>18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60734168779610165"/>
          <c:y val="9.2632666847578191E-2"/>
          <c:w val="0.3837743893993586"/>
          <c:h val="0.63875009382379655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depthPercent val="120"/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мужчины (город)</c:v>
                </c:pt>
              </c:strCache>
            </c:strRef>
          </c:tx>
          <c:dLbls>
            <c:showVal val="1"/>
          </c:dLbls>
          <c:cat>
            <c:strRef>
              <c:f>Лист1!$A$2:$A$6</c:f>
              <c:strCache>
                <c:ptCount val="5"/>
                <c:pt idx="0">
                  <c:v>вполне достаточно</c:v>
                </c:pt>
                <c:pt idx="1">
                  <c:v>что-то предпринимается, но этого недостаточно</c:v>
                </c:pt>
                <c:pt idx="2">
                  <c:v>затрудняюсь ответить</c:v>
                </c:pt>
                <c:pt idx="3">
                  <c:v>не вижу никакой работы</c:v>
                </c:pt>
                <c:pt idx="4">
                  <c:v>не интересуюсь этим вопросам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3</c:v>
                </c:pt>
                <c:pt idx="1">
                  <c:v>5</c:v>
                </c:pt>
                <c:pt idx="2">
                  <c:v>14</c:v>
                </c:pt>
                <c:pt idx="3">
                  <c:v>5</c:v>
                </c:pt>
                <c:pt idx="4">
                  <c:v>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мужчины (село)</c:v>
                </c:pt>
              </c:strCache>
            </c:strRef>
          </c:tx>
          <c:dLbls>
            <c:dLbl>
              <c:idx val="0"/>
              <c:layout>
                <c:manualLayout>
                  <c:x val="1.4817545841053241E-3"/>
                  <c:y val="-1.2475546210356373E-2"/>
                </c:manualLayout>
              </c:layout>
              <c:showVal val="1"/>
            </c:dLbl>
            <c:dLbl>
              <c:idx val="1"/>
              <c:layout>
                <c:manualLayout>
                  <c:x val="0"/>
                  <c:y val="4.0545525183658143E-2"/>
                </c:manualLayout>
              </c:layout>
              <c:showVal val="1"/>
            </c:dLbl>
            <c:dLbl>
              <c:idx val="3"/>
              <c:layout>
                <c:manualLayout>
                  <c:x val="0"/>
                  <c:y val="5.9258844499192796E-2"/>
                </c:manualLayout>
              </c:layout>
              <c:showVal val="1"/>
            </c:dLbl>
            <c:dLbl>
              <c:idx val="4"/>
              <c:layout>
                <c:manualLayout>
                  <c:x val="-4.4452637523159817E-3"/>
                  <c:y val="8.7328823472494668E-2"/>
                </c:manualLayout>
              </c:layout>
              <c:showVal val="1"/>
            </c:dLbl>
            <c:showVal val="1"/>
          </c:dLbls>
          <c:cat>
            <c:strRef>
              <c:f>Лист1!$A$2:$A$6</c:f>
              <c:strCache>
                <c:ptCount val="5"/>
                <c:pt idx="0">
                  <c:v>вполне достаточно</c:v>
                </c:pt>
                <c:pt idx="1">
                  <c:v>что-то предпринимается, но этого недостаточно</c:v>
                </c:pt>
                <c:pt idx="2">
                  <c:v>затрудняюсь ответить</c:v>
                </c:pt>
                <c:pt idx="3">
                  <c:v>не вижу никакой работы</c:v>
                </c:pt>
                <c:pt idx="4">
                  <c:v>не интересуюсь этим вопросам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6</c:v>
                </c:pt>
                <c:pt idx="1">
                  <c:v>4</c:v>
                </c:pt>
                <c:pt idx="2">
                  <c:v>7</c:v>
                </c:pt>
                <c:pt idx="3">
                  <c:v>6</c:v>
                </c:pt>
                <c:pt idx="4">
                  <c:v>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женщины (город)</c:v>
                </c:pt>
              </c:strCache>
            </c:strRef>
          </c:tx>
          <c:dLbls>
            <c:showVal val="1"/>
          </c:dLbls>
          <c:cat>
            <c:strRef>
              <c:f>Лист1!$A$2:$A$6</c:f>
              <c:strCache>
                <c:ptCount val="5"/>
                <c:pt idx="0">
                  <c:v>вполне достаточно</c:v>
                </c:pt>
                <c:pt idx="1">
                  <c:v>что-то предпринимается, но этого недостаточно</c:v>
                </c:pt>
                <c:pt idx="2">
                  <c:v>затрудняюсь ответить</c:v>
                </c:pt>
                <c:pt idx="3">
                  <c:v>не вижу никакой работы</c:v>
                </c:pt>
                <c:pt idx="4">
                  <c:v>не интересуюсь этим вопросам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29</c:v>
                </c:pt>
                <c:pt idx="1">
                  <c:v>20</c:v>
                </c:pt>
                <c:pt idx="2">
                  <c:v>49</c:v>
                </c:pt>
                <c:pt idx="3">
                  <c:v>24</c:v>
                </c:pt>
                <c:pt idx="4">
                  <c:v>23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женщины (село)</c:v>
                </c:pt>
              </c:strCache>
            </c:strRef>
          </c:tx>
          <c:dLbls>
            <c:dLbl>
              <c:idx val="4"/>
              <c:layout>
                <c:manualLayout>
                  <c:x val="2.9635091682106507E-3"/>
                  <c:y val="-3.7426638631069188E-2"/>
                </c:manualLayout>
              </c:layout>
              <c:showVal val="1"/>
            </c:dLbl>
            <c:showVal val="1"/>
          </c:dLbls>
          <c:cat>
            <c:strRef>
              <c:f>Лист1!$A$2:$A$6</c:f>
              <c:strCache>
                <c:ptCount val="5"/>
                <c:pt idx="0">
                  <c:v>вполне достаточно</c:v>
                </c:pt>
                <c:pt idx="1">
                  <c:v>что-то предпринимается, но этого недостаточно</c:v>
                </c:pt>
                <c:pt idx="2">
                  <c:v>затрудняюсь ответить</c:v>
                </c:pt>
                <c:pt idx="3">
                  <c:v>не вижу никакой работы</c:v>
                </c:pt>
                <c:pt idx="4">
                  <c:v>не интересуюсь этим вопросам</c:v>
                </c:pt>
              </c:strCache>
            </c:strRef>
          </c:cat>
          <c:val>
            <c:numRef>
              <c:f>Лист1!$E$2:$E$6</c:f>
              <c:numCache>
                <c:formatCode>General</c:formatCode>
                <c:ptCount val="5"/>
                <c:pt idx="0">
                  <c:v>29</c:v>
                </c:pt>
                <c:pt idx="1">
                  <c:v>13</c:v>
                </c:pt>
                <c:pt idx="2">
                  <c:v>29</c:v>
                </c:pt>
                <c:pt idx="3">
                  <c:v>17</c:v>
                </c:pt>
                <c:pt idx="4">
                  <c:v>4</c:v>
                </c:pt>
              </c:numCache>
            </c:numRef>
          </c:val>
        </c:ser>
        <c:shape val="cylinder"/>
        <c:axId val="69776128"/>
        <c:axId val="69777664"/>
        <c:axId val="0"/>
      </c:bar3DChart>
      <c:catAx>
        <c:axId val="69776128"/>
        <c:scaling>
          <c:orientation val="minMax"/>
        </c:scaling>
        <c:axPos val="b"/>
        <c:tickLblPos val="nextTo"/>
        <c:crossAx val="69777664"/>
        <c:crosses val="autoZero"/>
        <c:auto val="1"/>
        <c:lblAlgn val="ctr"/>
        <c:lblOffset val="100"/>
      </c:catAx>
      <c:valAx>
        <c:axId val="69777664"/>
        <c:scaling>
          <c:orientation val="minMax"/>
        </c:scaling>
        <c:delete val="1"/>
        <c:axPos val="l"/>
        <c:majorGridlines/>
        <c:numFmt formatCode="General" sourceLinked="1"/>
        <c:tickLblPos val="nextTo"/>
        <c:crossAx val="6977612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7449188651860092"/>
          <c:y val="0.10598344878125217"/>
          <c:w val="0.31661758597676826"/>
          <c:h val="0.75372535035901644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928662" y="214290"/>
            <a:ext cx="7926708" cy="1571636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Консультативный Совет по реализации национальной политики и развитию государственно-конфессиональных отношений  </a:t>
            </a:r>
            <a:endParaRPr lang="ru-RU" sz="2800" dirty="0"/>
          </a:p>
        </p:txBody>
      </p:sp>
      <p:pic>
        <p:nvPicPr>
          <p:cNvPr id="8" name="Содержимое 7" descr="герб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0100" y="1857364"/>
            <a:ext cx="7858180" cy="478634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000" dirty="0" smtClean="0"/>
              <a:t>Количество верующих</a:t>
            </a:r>
            <a:br>
              <a:rPr lang="ru-RU" sz="4000" dirty="0" smtClean="0"/>
            </a:br>
            <a:r>
              <a:rPr lang="ru-RU" sz="2700" dirty="0" smtClean="0"/>
              <a:t>Можете ли Вы сказать о себе: «Я верующий человек?»</a:t>
            </a:r>
            <a:endParaRPr lang="ru-RU" sz="27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1447800"/>
          <a:ext cx="8720168" cy="29813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57158" y="4357694"/>
            <a:ext cx="857256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/>
              <a:t>По данным опроса, к верующим себя относят более половины опрошенных (53%). Количество участников опроса, кто не верит сам, но понимает верующих, составило 15% и 15%, опрошенных, ответили, что колеблются между верой и неверием. Степень безразличия и отрицательное отношение к религии и к верующим – 6 %. </a:t>
            </a:r>
          </a:p>
          <a:p>
            <a:r>
              <a:rPr lang="ru-RU" sz="2000" dirty="0" smtClean="0"/>
              <a:t>Среди верующих преобладают женщины, их количество увеличивается с возрастом (чем старше возрастная группа, тем больше верующих). 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214290"/>
            <a:ext cx="7929618" cy="120334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/>
              <a:t>Отношение к представителям других </a:t>
            </a:r>
            <a:r>
              <a:rPr lang="ru-RU" sz="2800" dirty="0" err="1" smtClean="0"/>
              <a:t>конфессий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700" b="1" dirty="0" smtClean="0"/>
              <a:t>Как Вы относитесь к верующим людям - представителям других религий? </a:t>
            </a:r>
            <a:endParaRPr lang="ru-RU" sz="27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57158" y="1447800"/>
          <a:ext cx="8577292" cy="3981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42844" y="5103674"/>
            <a:ext cx="900115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pPr algn="just"/>
            <a:r>
              <a:rPr lang="ru-RU" dirty="0" smtClean="0"/>
              <a:t>Доминирующей характеристикой межконфессиональных отношений в ЛМР является толерантность. Опрос фиксирует полное отсутствие респондентов, отмечающих свое нетерпимое отношение к вероисповеданию окружающих их людей. 84% опрошенных  относятся спокойно и считают, что религия – личный выбор каждого.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700" b="1" dirty="0" smtClean="0"/>
              <a:t>Как Вы относитесь к верующим, которые тщательно соблюдают все предписания своей религии? </a:t>
            </a:r>
            <a:endParaRPr lang="ru-RU" sz="27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447800"/>
          <a:ext cx="8934450" cy="3409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85720" y="4786322"/>
            <a:ext cx="857256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Почти половина участников опроса (46%) выражают свое доброжелательное отношение (уважение, интерес) к верующим, которые соблюдают предписания своей веры. Безразличное отношение высказали 22%. 19% - не смогли высказать свое мнение по данному поводу. Еще 15% оставили допуск в отношении к верующим в зависимости от вероисповедания. Показатели раздражительного и нетерпимого отношения не превышают пределы </a:t>
            </a:r>
            <a:r>
              <a:rPr lang="ru-RU" dirty="0" err="1" smtClean="0"/>
              <a:t>статпогрешности</a:t>
            </a:r>
            <a:r>
              <a:rPr lang="ru-RU" dirty="0" smtClean="0"/>
              <a:t> (2%), т.е. незначимы.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ru-RU" sz="2700" b="1" dirty="0" smtClean="0"/>
              <a:t>Бывали ли случаи, когда к Вам относились грубо, оскорбительно из-за Вашей религиозной принадлежности? </a:t>
            </a:r>
            <a:endParaRPr lang="ru-RU" sz="2700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357158" y="1447800"/>
          <a:ext cx="8577292" cy="51959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ru-RU" sz="2700" b="1" smtClean="0"/>
              <a:t>Как </a:t>
            </a:r>
            <a:r>
              <a:rPr lang="ru-RU" sz="2700" b="1" dirty="0" smtClean="0"/>
              <a:t>Вы считаете, в Вашем населенном пункте достаточно или недостаточно предпринимается мер по противодействию экстремизму? </a:t>
            </a:r>
            <a:endParaRPr lang="ru-RU" sz="27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1214422"/>
          <a:ext cx="8570920" cy="4071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85720" y="5042118"/>
            <a:ext cx="857256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/>
              <a:t>Оценку населением работы по противодействию экстремизму нельзя назвать высокой – не видят какой-либо работы в направлении борьбы с экстремизмом 17% опрошенных, безразличие к данной проблематике - «не интересуюсь этим вопросом» - 14%, затрудняются ответить – 33%. Возможной причиной низкого интереса к проблеме и невозможность их оценки является то, что жителям района просто не приходилось сталкиваться в своей повседневной жизни с экстремизмом, а информация о предпринимаемых мерах остается вне поля их внимания, как мало актуальная. 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85786" y="785795"/>
            <a:ext cx="7786742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pPr algn="ctr"/>
            <a:r>
              <a:rPr lang="ru-RU" sz="4800" b="1" dirty="0" smtClean="0">
                <a:solidFill>
                  <a:srgbClr val="002060"/>
                </a:solidFill>
              </a:rPr>
              <a:t>Состояние межэтнических отношений в  </a:t>
            </a:r>
            <a:r>
              <a:rPr lang="ru-RU" sz="4800" b="1" dirty="0" err="1" smtClean="0">
                <a:solidFill>
                  <a:srgbClr val="002060"/>
                </a:solidFill>
              </a:rPr>
              <a:t>Лахденпохском</a:t>
            </a:r>
            <a:r>
              <a:rPr lang="ru-RU" sz="4800" b="1" dirty="0" smtClean="0">
                <a:solidFill>
                  <a:srgbClr val="002060"/>
                </a:solidFill>
              </a:rPr>
              <a:t> муниципальном районе</a:t>
            </a:r>
            <a:endParaRPr lang="ru-RU" sz="4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100" b="1" dirty="0" smtClean="0"/>
              <a:t>Отношение жителей к представителям разных национальностей </a:t>
            </a:r>
            <a:endParaRPr lang="ru-RU" sz="31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42910" y="1447800"/>
          <a:ext cx="829154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505092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 smtClean="0"/>
              <a:t>Как Вы относитесь к трудовым мигрантам, прибывшим на заработки в Ваш населенный пункт? </a:t>
            </a:r>
            <a:endParaRPr lang="ru-RU" sz="31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1447800"/>
          <a:ext cx="8720168" cy="3409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85720" y="4714884"/>
            <a:ext cx="857256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По графику мы видим, что 31 % относятся к трудовым мигрантам, прибывшим в район на заработки, спокойно, с пониманием. Свое безразличие к трудовым мигрантам продемонстрировали 17 % участников опроса. Доброжелательный настрой и уважительное отношение к ситуации с трудовыми мигрантами зафиксировали 11 % опрошенных жителей. Раздражение и нетерпимое отношение в сумме – 9%.  Доля респондентов, кто воспринимает трудовых мигрантов крайне негативно, нетерпимо – 3%.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43365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 smtClean="0"/>
              <a:t>Бывали ли случаи, когда к Вам относились грубо, оскорбительно из-за Вашей национальности? </a:t>
            </a:r>
            <a:endParaRPr lang="ru-RU" sz="31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1447800"/>
          <a:ext cx="8434416" cy="29098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500002" y="4214818"/>
            <a:ext cx="864399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Результаты опроса свидетельствуют о сохранении толерантного настроя жителей во взаимоотношениях с представителями других национальностей. Преобладающее большинство опрошенных – 90 % отмечают, что в их жизни никогда не было фактов грубого, оскорбительного отношения из-за национальной принадлежности.  Доля респондентов кому приходилось сталкиваться с грубым отношением из-за своей национальности суммарно составила 5%. Можно сделать вывод, что часть респондентов изредка сталкивается с проявлениями этнической неприязни на уровне межличностных отношений, но в целом такого рода неприязнь не характерна для Лахденпохского района.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64796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/>
              <a:t>Охарактеризуйте, пожалуйста, Ваши отношения с представителями других национальностей, постоянно проживающих в Вашем районе (городе)? </a:t>
            </a:r>
            <a:endParaRPr lang="ru-RU" sz="27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1447800"/>
          <a:ext cx="8720168" cy="31956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57158" y="4357694"/>
            <a:ext cx="878684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Результаты исследования свидетельствуют о стабильном и добром характере межэтнических отношений, об отсутствии межэтнической напряженности.  Абсолютное большинство 90 % респондентов оценили межэтнические отношения по месту их жительства как добрососедские/нейтральные и имеют позитивный опыт взаимодействия с представителями других национальностей. Межэтническая неприязнь в городе  районе не имеет широкого распространения. Возникающие ссоры и разногласия отметили 4% респондентов. Напряжение в отношениях чаще остальных отмечают жители города, представители мужской части населения до 35 лет.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00068" y="500042"/>
            <a:ext cx="814393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pPr algn="ctr"/>
            <a:r>
              <a:rPr lang="ru-RU" dirty="0" smtClean="0"/>
              <a:t> </a:t>
            </a:r>
            <a:r>
              <a:rPr lang="ru-RU" sz="3200" b="1" dirty="0" smtClean="0"/>
              <a:t>Состояние </a:t>
            </a:r>
            <a:r>
              <a:rPr lang="ru-RU" sz="3200" b="1" dirty="0" err="1" smtClean="0"/>
              <a:t>этноконфессиональных</a:t>
            </a:r>
            <a:r>
              <a:rPr lang="ru-RU" sz="3200" b="1" dirty="0" smtClean="0"/>
              <a:t> отношений и оценки работы по профилактике экстремизма и терроризма </a:t>
            </a:r>
          </a:p>
          <a:p>
            <a:pPr algn="ctr"/>
            <a:r>
              <a:rPr lang="ru-RU" sz="3200" b="1" dirty="0" smtClean="0"/>
              <a:t>в </a:t>
            </a:r>
            <a:r>
              <a:rPr lang="ru-RU" sz="3200" b="1" dirty="0" err="1" smtClean="0"/>
              <a:t>Лахденпохском</a:t>
            </a:r>
            <a:r>
              <a:rPr lang="ru-RU" sz="3200" b="1" dirty="0" smtClean="0"/>
              <a:t> муниципальном районе</a:t>
            </a:r>
          </a:p>
          <a:p>
            <a:pPr algn="ctr"/>
            <a:r>
              <a:rPr lang="ru-RU" sz="3200" b="1" i="1" dirty="0" smtClean="0"/>
              <a:t>(данные опроса общественного мнения) </a:t>
            </a:r>
          </a:p>
          <a:p>
            <a:pPr algn="ctr"/>
            <a:endParaRPr lang="ru-RU" sz="2800" b="1" dirty="0" smtClean="0"/>
          </a:p>
          <a:p>
            <a:pPr algn="ctr"/>
            <a:endParaRPr lang="ru-RU" sz="2800" b="1" dirty="0" smtClean="0"/>
          </a:p>
          <a:p>
            <a:pPr algn="ctr"/>
            <a:endParaRPr lang="ru-RU" sz="2800" b="1" dirty="0" smtClean="0"/>
          </a:p>
          <a:p>
            <a:pPr algn="ctr"/>
            <a:r>
              <a:rPr lang="ru-RU" sz="2800" b="1" dirty="0" smtClean="0"/>
              <a:t>Ноябрь – декабрь 2015 год 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71540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 smtClean="0"/>
              <a:t>Между какими группами, на Ваш взгляд, в настоящее время в стране существуют наиболее острые противоречия? </a:t>
            </a:r>
            <a:endParaRPr lang="ru-RU" sz="31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1447800"/>
          <a:ext cx="8720168" cy="50530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576530" cy="114300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/>
              <a:t>Между какими группами, на Ваш взгляд, в настоящее время в стране существуют наиболее острые противоречия? 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447800"/>
          <a:ext cx="8505854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7158" y="285728"/>
            <a:ext cx="857256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pPr algn="ctr"/>
            <a:r>
              <a:rPr lang="ru-RU" b="1" dirty="0" smtClean="0"/>
              <a:t>Анализ графика «Между какими группами, на Ваш взгляд, в настоящее время в стране существуют наиболее острые противоречия?» </a:t>
            </a:r>
          </a:p>
          <a:p>
            <a:pPr algn="just"/>
            <a:r>
              <a:rPr lang="ru-RU" dirty="0" smtClean="0"/>
              <a:t>Данный вопрос задается с целью оценить рейтинг противоречий и напряжения между различными  группами (социальными, профессиональными, статусными и пр.).  </a:t>
            </a:r>
          </a:p>
          <a:p>
            <a:pPr algn="just"/>
            <a:r>
              <a:rPr lang="ru-RU" dirty="0" smtClean="0"/>
              <a:t>	Опрос выявил, что самые острые противоречия возникают по причине экономического неравенства (между «богатыми и бедными»), так считают 38% опрошенных. </a:t>
            </a:r>
          </a:p>
          <a:p>
            <a:pPr algn="just"/>
            <a:r>
              <a:rPr lang="ru-RU" dirty="0" smtClean="0"/>
              <a:t>	</a:t>
            </a:r>
            <a:r>
              <a:rPr lang="ru-RU" dirty="0" smtClean="0">
                <a:solidFill>
                  <a:srgbClr val="FF0000"/>
                </a:solidFill>
              </a:rPr>
              <a:t>Второе место </a:t>
            </a:r>
            <a:r>
              <a:rPr lang="ru-RU" dirty="0" smtClean="0"/>
              <a:t>занимает позиция «между чиновниками и гражданами» (23%). </a:t>
            </a:r>
          </a:p>
          <a:p>
            <a:pPr algn="just"/>
            <a:r>
              <a:rPr lang="ru-RU" dirty="0" smtClean="0"/>
              <a:t>	</a:t>
            </a:r>
            <a:r>
              <a:rPr lang="ru-RU" dirty="0" smtClean="0">
                <a:solidFill>
                  <a:srgbClr val="FF0000"/>
                </a:solidFill>
              </a:rPr>
              <a:t>На третьем месте </a:t>
            </a:r>
            <a:r>
              <a:rPr lang="ru-RU" dirty="0" smtClean="0"/>
              <a:t>уровень напряженности между законопослушными гражданами и преступностью (17%). </a:t>
            </a:r>
          </a:p>
          <a:p>
            <a:pPr algn="just"/>
            <a:r>
              <a:rPr lang="ru-RU" dirty="0" smtClean="0"/>
              <a:t>	</a:t>
            </a:r>
            <a:r>
              <a:rPr lang="ru-RU" dirty="0" smtClean="0">
                <a:solidFill>
                  <a:srgbClr val="FF0000"/>
                </a:solidFill>
              </a:rPr>
              <a:t>На четвертом месте </a:t>
            </a:r>
            <a:r>
              <a:rPr lang="ru-RU" dirty="0" smtClean="0"/>
              <a:t>– борьба и противоречия «между различными политическими партиями» (16%). 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По остроте своих противоречий взаимоотношения между различными нациями и народностями, носителями различных языковых групп, представителями разных рас, </a:t>
            </a:r>
            <a:r>
              <a:rPr lang="ru-RU" dirty="0" err="1" smtClean="0"/>
              <a:t>конфессий</a:t>
            </a:r>
            <a:r>
              <a:rPr lang="ru-RU" dirty="0" smtClean="0"/>
              <a:t> занимают 10 – 17 места, т.е. не относятся к особо актуальным.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4414" y="642918"/>
            <a:ext cx="735811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dirty="0" smtClean="0"/>
          </a:p>
          <a:p>
            <a:pPr algn="ctr"/>
            <a:r>
              <a:rPr lang="ru-RU" sz="4800" b="1" dirty="0" smtClean="0"/>
              <a:t>Оценка населением работы по противодействию терроризму в </a:t>
            </a:r>
            <a:r>
              <a:rPr lang="ru-RU" sz="4800" b="1" dirty="0" err="1" smtClean="0"/>
              <a:t>Лахденпохском</a:t>
            </a:r>
            <a:r>
              <a:rPr lang="ru-RU" sz="4800" b="1" dirty="0" smtClean="0"/>
              <a:t> муниципальном районе</a:t>
            </a:r>
            <a:endParaRPr lang="ru-RU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74638"/>
            <a:ext cx="8147902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 smtClean="0"/>
              <a:t>Как Вы оцениваете в настоящее время вероятность проведения терактов там, где Вы живете?</a:t>
            </a:r>
            <a:endParaRPr lang="ru-RU" sz="31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1447800"/>
          <a:ext cx="8648730" cy="39100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85720" y="4429132"/>
            <a:ext cx="857256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pPr algn="just"/>
            <a:r>
              <a:rPr lang="ru-RU" dirty="0" smtClean="0"/>
              <a:t>Подавляющее большинство - 90% считают возможность проведения терактов в месте своего проживания маловероятной или совсем ее исключают и только 1% респондентов оценивают вероятность проведения терактов в </a:t>
            </a:r>
            <a:r>
              <a:rPr lang="ru-RU" dirty="0" err="1" smtClean="0"/>
              <a:t>Лахденпохском</a:t>
            </a:r>
            <a:r>
              <a:rPr lang="ru-RU" dirty="0" smtClean="0"/>
              <a:t> районе, как высокую. Эти данные показывают, что опрошенное население, в аспекте возможных потенциальных террористических угроз, чувствует себя </a:t>
            </a:r>
            <a:r>
              <a:rPr lang="ru-RU" dirty="0" err="1" smtClean="0"/>
              <a:t>защищенно</a:t>
            </a:r>
            <a:r>
              <a:rPr lang="ru-RU" dirty="0" smtClean="0"/>
              <a:t> и достаточно спокойно.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14348" y="274320"/>
            <a:ext cx="8219340" cy="114300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/>
              <a:t>Попадалась ли Вам информация по профилактике терактов? Если да, то в каких именно источниках?</a:t>
            </a:r>
            <a:endParaRPr lang="ru-RU" sz="2800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half" idx="1"/>
          </p:nvPr>
        </p:nvGraphicFramePr>
        <p:xfrm>
          <a:off x="357158" y="1524000"/>
          <a:ext cx="4357718" cy="46196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Содержимое 7"/>
          <p:cNvGraphicFramePr>
            <a:graphicFrameLocks noGrp="1"/>
          </p:cNvGraphicFramePr>
          <p:nvPr>
            <p:ph sz="half" idx="2"/>
          </p:nvPr>
        </p:nvGraphicFramePr>
        <p:xfrm>
          <a:off x="4786314" y="1524000"/>
          <a:ext cx="4148136" cy="4664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14414" y="474345"/>
            <a:ext cx="7358114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pPr algn="just"/>
            <a:r>
              <a:rPr lang="ru-RU" sz="2400" dirty="0" smtClean="0"/>
              <a:t>Большинство опрошенных информированы о профилактике терактов, через различные каналы коммуникаций. Самым популярным каналом получения информации по данному вопросу – памятки на стендах, на втором месте – информация из газет, на третьем – публикации на сайте Интернета. </a:t>
            </a:r>
          </a:p>
          <a:p>
            <a:pPr algn="just"/>
            <a:r>
              <a:rPr lang="ru-RU" sz="2400" dirty="0" smtClean="0"/>
              <a:t>Достаточно высокий процент респондентов (25%) сообщили, что не встречали подобной информации или затрудняются ответить. Для понимания и устранения причин таких ответов, в рамках опроса респондентам задавался вопрос о том, где бы им хотелось, было удобнее получать информацию по профилактике терактов. 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100" b="1" dirty="0" smtClean="0"/>
              <a:t>Где бы Вам было удобнее получать информацию по профилактике терактов? </a:t>
            </a:r>
            <a:endParaRPr lang="ru-RU" sz="31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642910" y="1524000"/>
          <a:ext cx="4449790" cy="4664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</p:nvPr>
        </p:nvGraphicFramePr>
        <p:xfrm>
          <a:off x="5000628" y="1524000"/>
          <a:ext cx="4143372" cy="4664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14414" y="357167"/>
            <a:ext cx="7500990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dirty="0" smtClean="0"/>
          </a:p>
          <a:p>
            <a:pPr algn="just"/>
            <a:r>
              <a:rPr lang="ru-RU" sz="2800" dirty="0" smtClean="0"/>
              <a:t>Больше половины опрошенных (50%) сообщили, что наиболее удобным источником для получения информации по профилактике терактов для них являются телевиденье и радио, на втором месте (32%) статьи и заметки в газетах, третье место у публикаций на сайтах Интернета (30%), замыкают список источников «памятки на стендах» - 23%. </a:t>
            </a:r>
          </a:p>
          <a:p>
            <a:pPr algn="just"/>
            <a:r>
              <a:rPr lang="ru-RU" sz="2800" dirty="0" smtClean="0"/>
              <a:t>6% респондентов, ответили, что им не интересна подобная информация. Затрудняются с ответом – 7%. 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74320"/>
            <a:ext cx="8786842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 smtClean="0"/>
              <a:t>Как Вы считаете, там, где Вы живете, достаточно предпринимается мер для предотвращения терактов? </a:t>
            </a:r>
            <a:endParaRPr lang="ru-RU" sz="31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0" y="1285860"/>
          <a:ext cx="4729163" cy="5357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</p:nvPr>
        </p:nvGraphicFramePr>
        <p:xfrm>
          <a:off x="4929190" y="1357274"/>
          <a:ext cx="4005260" cy="55007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2976" y="428604"/>
            <a:ext cx="7715304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 На основании Порядка проведения мониторинга </a:t>
            </a:r>
            <a:r>
              <a:rPr lang="ru-RU" dirty="0" err="1" smtClean="0"/>
              <a:t>этноконфессиональных</a:t>
            </a:r>
            <a:r>
              <a:rPr lang="ru-RU" dirty="0" smtClean="0"/>
              <a:t> отношений и оперативного регулирования на проявления религиозного и национального экстремизма на территории  Лахденпохского муниципального района, утверждённого Постановлением Администрации                                                                        Лахденпохского      муниципального     района  от 06 августа 2015 года № 919  в ноябре – декабре 2015 года среди населения района был проведен опрос общественного мнения на тему:  «</a:t>
            </a:r>
            <a:r>
              <a:rPr lang="ru-RU" b="1" dirty="0" smtClean="0"/>
              <a:t>Состояние </a:t>
            </a:r>
            <a:r>
              <a:rPr lang="ru-RU" b="1" dirty="0" err="1" smtClean="0"/>
              <a:t>этноконфессиональных</a:t>
            </a:r>
            <a:r>
              <a:rPr lang="ru-RU" b="1" dirty="0" smtClean="0"/>
              <a:t> отношений и оценки работы по профилактике экстремизма и терроризма в </a:t>
            </a:r>
            <a:r>
              <a:rPr lang="ru-RU" b="1" dirty="0" err="1" smtClean="0"/>
              <a:t>Лахденпохском</a:t>
            </a:r>
            <a:r>
              <a:rPr lang="ru-RU" b="1" dirty="0" smtClean="0"/>
              <a:t> муниципальном районе»</a:t>
            </a:r>
            <a:r>
              <a:rPr lang="ru-RU" dirty="0" smtClean="0"/>
              <a:t>, направленный на получение социологических показателей по следующим блокам вопросов: </a:t>
            </a:r>
          </a:p>
          <a:p>
            <a:pPr algn="just"/>
            <a:r>
              <a:rPr lang="ru-RU" b="1" dirty="0" smtClean="0"/>
              <a:t>1) Степень распространенности экстремизма в </a:t>
            </a:r>
            <a:r>
              <a:rPr lang="ru-RU" b="1" dirty="0" err="1" smtClean="0"/>
              <a:t>Лахденпохском</a:t>
            </a:r>
            <a:r>
              <a:rPr lang="ru-RU" b="1" dirty="0" smtClean="0"/>
              <a:t> муниципальном районе, отношение и оценки жителей;</a:t>
            </a:r>
            <a:endParaRPr lang="ru-RU" dirty="0" smtClean="0"/>
          </a:p>
          <a:p>
            <a:pPr algn="just"/>
            <a:r>
              <a:rPr lang="ru-RU" b="1" dirty="0" smtClean="0"/>
              <a:t>2) Состояние межконфессиональных отношений в </a:t>
            </a:r>
            <a:r>
              <a:rPr lang="ru-RU" b="1" dirty="0" err="1" smtClean="0"/>
              <a:t>Лахденпохском</a:t>
            </a:r>
            <a:r>
              <a:rPr lang="ru-RU" b="1" dirty="0" smtClean="0"/>
              <a:t> муниципальном районе;</a:t>
            </a:r>
            <a:endParaRPr lang="ru-RU" dirty="0" smtClean="0"/>
          </a:p>
          <a:p>
            <a:pPr algn="just"/>
            <a:r>
              <a:rPr lang="ru-RU" b="1" dirty="0" smtClean="0"/>
              <a:t>3) Состояние межэтнических отношений в </a:t>
            </a:r>
            <a:r>
              <a:rPr lang="ru-RU" b="1" dirty="0" err="1" smtClean="0"/>
              <a:t>Лахденпохском</a:t>
            </a:r>
            <a:r>
              <a:rPr lang="ru-RU" b="1" dirty="0" smtClean="0"/>
              <a:t> муниципальном районе;</a:t>
            </a:r>
            <a:endParaRPr lang="ru-RU" dirty="0" smtClean="0"/>
          </a:p>
          <a:p>
            <a:pPr algn="just"/>
            <a:r>
              <a:rPr lang="ru-RU" b="1" dirty="0" smtClean="0"/>
              <a:t>4) Оценка населением работы по противодействию терроризму в районе</a:t>
            </a:r>
            <a:r>
              <a:rPr lang="ru-RU" dirty="0" smtClean="0"/>
              <a:t>. 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Всего опрошено 303 человека.  Выборка репрезентативна по полу, возрасту, типу поселения (городская/сельская местность).  </a:t>
            </a:r>
          </a:p>
          <a:p>
            <a:pPr algn="just"/>
            <a:endParaRPr lang="ru-RU" sz="1600" dirty="0" smtClean="0"/>
          </a:p>
          <a:p>
            <a:pPr algn="just"/>
            <a:endParaRPr lang="ru-RU" sz="1600" dirty="0" smtClean="0"/>
          </a:p>
          <a:p>
            <a:pPr algn="just"/>
            <a:endParaRPr lang="ru-RU" sz="2000" dirty="0" smtClean="0"/>
          </a:p>
          <a:p>
            <a:pPr algn="just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42910" y="197346"/>
            <a:ext cx="807249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29% всех опрошенных считают, что мер для предотвращения терактов принимается вполне достаточно. 17% ответили, что не видят никакой работы в этом направлении. 21% респондентов выбрали вариант ответа «что-то предпринимается, но я считаю, что этого недостаточно». В сумме 50% опрошенных видят и могут оценить усилия органов власти, предпринимаемые в этом направлении. </a:t>
            </a:r>
          </a:p>
          <a:p>
            <a:pPr algn="just"/>
            <a:r>
              <a:rPr lang="ru-RU" sz="2400" dirty="0" smtClean="0"/>
              <a:t>На наш взгляд, большая часть опрошенных 61% (сумма затруднившихся с ответом и тех, кто не видит никакой работы в этом направлении), не могут оценить работу по предотвращению терроризма потому, что ситуация в городе </a:t>
            </a:r>
            <a:r>
              <a:rPr lang="ru-RU" sz="2400" smtClean="0"/>
              <a:t>и районе </a:t>
            </a:r>
            <a:r>
              <a:rPr lang="ru-RU" sz="2400" dirty="0" smtClean="0"/>
              <a:t>достаточно стабильная, у населения нет поводов слишком акцентировать на теме свое внимание. Тем не менее, информационную составляющую работы необходимо усилить. 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214290"/>
            <a:ext cx="8929718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В </a:t>
            </a:r>
            <a:r>
              <a:rPr lang="ru-RU" sz="2000" b="1" dirty="0" err="1" smtClean="0"/>
              <a:t>ы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в</a:t>
            </a:r>
            <a:r>
              <a:rPr lang="ru-RU" sz="2000" b="1" dirty="0" smtClean="0"/>
              <a:t> о </a:t>
            </a:r>
            <a:r>
              <a:rPr lang="ru-RU" sz="2000" b="1" dirty="0" err="1" smtClean="0"/>
              <a:t>д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ы</a:t>
            </a:r>
            <a:r>
              <a:rPr lang="ru-RU" sz="2000" b="1" dirty="0" smtClean="0"/>
              <a:t> </a:t>
            </a:r>
          </a:p>
          <a:p>
            <a:pPr algn="just"/>
            <a:r>
              <a:rPr lang="ru-RU" sz="1600" dirty="0" smtClean="0"/>
              <a:t>Опрос общественного мнения населения ЛМР выявил следующие тенденции в сфере </a:t>
            </a:r>
            <a:r>
              <a:rPr lang="ru-RU" sz="1600" dirty="0" err="1" smtClean="0"/>
              <a:t>этноконфессиональных</a:t>
            </a:r>
            <a:r>
              <a:rPr lang="ru-RU" sz="1600" dirty="0" smtClean="0"/>
              <a:t> отношений: </a:t>
            </a:r>
          </a:p>
          <a:p>
            <a:pPr algn="just"/>
            <a:r>
              <a:rPr lang="ru-RU" sz="1600" dirty="0" smtClean="0"/>
              <a:t>1.Среди населения преобладает негативное отношение к экстремизму, </a:t>
            </a:r>
            <a:r>
              <a:rPr lang="ru-RU" sz="1600" b="1" dirty="0" smtClean="0"/>
              <a:t>84% </a:t>
            </a:r>
            <a:r>
              <a:rPr lang="ru-RU" sz="1600" dirty="0" smtClean="0"/>
              <a:t>опрошенных категорически против проявления экстремистских действий или осуждают их; </a:t>
            </a:r>
          </a:p>
          <a:p>
            <a:pPr algn="just"/>
            <a:r>
              <a:rPr lang="ru-RU" sz="1600" dirty="0" smtClean="0"/>
              <a:t>2.Подавляющее большинство опрошенных (</a:t>
            </a:r>
            <a:r>
              <a:rPr lang="ru-RU" sz="1600" b="1" dirty="0" smtClean="0"/>
              <a:t>90%</a:t>
            </a:r>
            <a:r>
              <a:rPr lang="ru-RU" sz="1600" dirty="0" smtClean="0"/>
              <a:t>) оценили национальные отношения в регионе как положительные или ровные, о напряженности и случающихся ссорах заявили </a:t>
            </a:r>
            <a:r>
              <a:rPr lang="ru-RU" sz="1600" b="1" dirty="0" smtClean="0"/>
              <a:t>5%</a:t>
            </a:r>
            <a:r>
              <a:rPr lang="ru-RU" sz="1600" dirty="0" smtClean="0"/>
              <a:t>. Такие ответы свидетельствуют о достаточно толерантных взаимоотношениях между представителями разных национальностей, проживающих в </a:t>
            </a:r>
            <a:r>
              <a:rPr lang="ru-RU" sz="1600" dirty="0" err="1" smtClean="0"/>
              <a:t>Лахденпохском</a:t>
            </a:r>
            <a:r>
              <a:rPr lang="ru-RU" sz="1600" dirty="0" smtClean="0"/>
              <a:t> районе; </a:t>
            </a:r>
          </a:p>
          <a:p>
            <a:pPr algn="just"/>
            <a:r>
              <a:rPr lang="ru-RU" sz="1600" dirty="0" smtClean="0"/>
              <a:t>3.В сфере межконфессиональных отношений ситуация также достаточно спокойная. Предпосылки к формированию экстремистских проявлений отсутствуют. Среди опрошенных существенно преобладает (</a:t>
            </a:r>
            <a:r>
              <a:rPr lang="ru-RU" sz="1600" b="1" dirty="0" smtClean="0"/>
              <a:t>93%</a:t>
            </a:r>
            <a:r>
              <a:rPr lang="ru-RU" sz="1600" dirty="0" smtClean="0"/>
              <a:t>) спокойное или безразличное отношение к представителям других религий. Раздражение или нетерпимое отношение характерно лишь только для </a:t>
            </a:r>
            <a:r>
              <a:rPr lang="ru-RU" sz="1600" b="1" dirty="0" smtClean="0"/>
              <a:t>2%</a:t>
            </a:r>
            <a:r>
              <a:rPr lang="ru-RU" sz="1600" dirty="0" smtClean="0"/>
              <a:t> респондентов. </a:t>
            </a:r>
          </a:p>
          <a:p>
            <a:pPr algn="just"/>
            <a:r>
              <a:rPr lang="ru-RU" sz="1600" dirty="0" smtClean="0"/>
              <a:t>4.В целом </a:t>
            </a:r>
            <a:r>
              <a:rPr lang="ru-RU" sz="1600" dirty="0" err="1" smtClean="0"/>
              <a:t>антитеррситуацию</a:t>
            </a:r>
            <a:r>
              <a:rPr lang="ru-RU" sz="1600" dirty="0" smtClean="0"/>
              <a:t> в регионе можно охарактеризовать, как спокойную. Высокой вероятность возникновения терактов в районе считают только </a:t>
            </a:r>
            <a:r>
              <a:rPr lang="ru-RU" sz="1600" b="1" dirty="0" smtClean="0"/>
              <a:t>1%</a:t>
            </a:r>
            <a:r>
              <a:rPr lang="ru-RU" sz="1600" dirty="0" smtClean="0"/>
              <a:t> опрошенных; </a:t>
            </a:r>
          </a:p>
          <a:p>
            <a:pPr algn="just"/>
            <a:r>
              <a:rPr lang="ru-RU" sz="1600" dirty="0" smtClean="0"/>
              <a:t>6.Необходимо усилить информирование населения по вопросам профилактики террористических актов, используя каналы коммуникаций, названные опрошенными, как наиболее удобные: </a:t>
            </a:r>
          </a:p>
          <a:p>
            <a:pPr algn="just"/>
            <a:r>
              <a:rPr lang="ru-RU" sz="1600" dirty="0" smtClean="0"/>
              <a:t>1)передачи по ТВ, радио; </a:t>
            </a:r>
          </a:p>
          <a:p>
            <a:pPr algn="just"/>
            <a:r>
              <a:rPr lang="ru-RU" sz="1600" dirty="0" smtClean="0"/>
              <a:t>2)статьи, заметки в газетах; </a:t>
            </a:r>
          </a:p>
          <a:p>
            <a:pPr algn="just"/>
            <a:r>
              <a:rPr lang="ru-RU" sz="1600" dirty="0" smtClean="0"/>
              <a:t>3)информация на сайтах Интернета. </a:t>
            </a:r>
          </a:p>
          <a:p>
            <a:pPr algn="just"/>
            <a:r>
              <a:rPr lang="ru-RU" sz="1600" dirty="0" smtClean="0"/>
              <a:t>7. Опрос показал также, что необходимо повышать информированность населения о принимаемых мерах и мероприятиях, направленных на профилактику террористических актов. </a:t>
            </a:r>
          </a:p>
          <a:p>
            <a:pPr algn="just"/>
            <a:r>
              <a:rPr lang="ru-RU" sz="1600" dirty="0" smtClean="0"/>
              <a:t>В целом по исследованию можно сделать вывод о нормальном уровне социальной толерантности в городе и районе, а ситуацию в сфере межэтнических и межконфессиональных отношений охарактеризовать, как стабильно спокойную. 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/>
              <a:t>Представители национальностей, принявшие участие в опросе</a:t>
            </a:r>
            <a:endParaRPr lang="ru-RU" sz="2800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28596" y="1447800"/>
          <a:ext cx="8505854" cy="52673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2976" y="571480"/>
            <a:ext cx="7429552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pPr algn="ctr"/>
            <a:r>
              <a:rPr lang="ru-RU" sz="4000" b="1" dirty="0" smtClean="0">
                <a:cs typeface="Aharoni" pitchFamily="2" charset="-79"/>
              </a:rPr>
              <a:t>Степень распространенности экстремизма в </a:t>
            </a:r>
            <a:r>
              <a:rPr lang="ru-RU" sz="4000" b="1" dirty="0" err="1" smtClean="0">
                <a:cs typeface="Aharoni" pitchFamily="2" charset="-79"/>
              </a:rPr>
              <a:t>Лахденпохском</a:t>
            </a:r>
            <a:r>
              <a:rPr lang="ru-RU" sz="4000" b="1" dirty="0" smtClean="0">
                <a:cs typeface="Aharoni" pitchFamily="2" charset="-79"/>
              </a:rPr>
              <a:t> муниципальном районе, отношение и оценки жителей </a:t>
            </a:r>
            <a:endParaRPr lang="ru-RU" sz="4000" b="1" dirty="0"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Приходилось ли Вам за последний год наблюдать в Вашем населенном пункте какие-либо проявления экстремизма? 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642910" y="1447800"/>
            <a:ext cx="8290778" cy="4800600"/>
          </a:xfrm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txBody>
          <a:bodyPr/>
          <a:lstStyle/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200" b="1" dirty="0" smtClean="0">
                <a:solidFill>
                  <a:srgbClr val="002060"/>
                </a:solidFill>
              </a:rPr>
              <a:t>Оценки распространенности форм проявления экстремизма в  </a:t>
            </a:r>
            <a:r>
              <a:rPr lang="ru-RU" sz="2200" b="1" dirty="0" err="1" smtClean="0">
                <a:solidFill>
                  <a:srgbClr val="002060"/>
                </a:solidFill>
              </a:rPr>
              <a:t>Лахденпохском</a:t>
            </a:r>
            <a:r>
              <a:rPr lang="ru-RU" sz="2200" b="1" dirty="0" smtClean="0">
                <a:solidFill>
                  <a:srgbClr val="002060"/>
                </a:solidFill>
              </a:rPr>
              <a:t> муниципальном районе</a:t>
            </a:r>
            <a:endParaRPr lang="ru-RU" sz="2200" dirty="0">
              <a:solidFill>
                <a:srgbClr val="002060"/>
              </a:solidFill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928662" y="1447800"/>
          <a:ext cx="8005788" cy="39100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928662" y="5000636"/>
            <a:ext cx="785818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dirty="0" smtClean="0"/>
          </a:p>
          <a:p>
            <a:pPr algn="just"/>
            <a:r>
              <a:rPr lang="ru-RU" sz="1600" dirty="0" smtClean="0"/>
              <a:t>Участники опроса, которым приходилось сталкиваться с проявлениями экстремизма в текущем году, выявили наиболее распространенные в </a:t>
            </a:r>
            <a:r>
              <a:rPr lang="ru-RU" sz="1600" dirty="0" err="1" smtClean="0"/>
              <a:t>Лахденпохском</a:t>
            </a:r>
            <a:r>
              <a:rPr lang="ru-RU" sz="1600" dirty="0" smtClean="0"/>
              <a:t> районе формы его проявления: агрессивное  поведение из-за низкого уровня жизни (45), проявление  агрессии, нетерпимого поведения среди молодёжи (49), распространение информации экстремистского характера в Интернете (27). 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274638"/>
            <a:ext cx="7862150" cy="93978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>
                <a:solidFill>
                  <a:srgbClr val="C00000"/>
                </a:solidFill>
              </a:rPr>
              <a:t>Отношение жителей района к экстремизму</a:t>
            </a:r>
            <a:br>
              <a:rPr lang="ru-RU" sz="2800" dirty="0" smtClean="0">
                <a:solidFill>
                  <a:srgbClr val="C00000"/>
                </a:solidFill>
              </a:rPr>
            </a:br>
            <a:r>
              <a:rPr lang="ru-RU" sz="2000" b="1" dirty="0" smtClean="0"/>
              <a:t>Как Вы относитесь к возможному проявлению экстремистских действий? </a:t>
            </a:r>
            <a:endParaRPr lang="ru-RU" sz="2000" dirty="0">
              <a:solidFill>
                <a:srgbClr val="C0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33385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928662" y="4643446"/>
            <a:ext cx="8001056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pPr algn="ctr"/>
            <a:r>
              <a:rPr lang="ru-RU" sz="2400" dirty="0" smtClean="0"/>
              <a:t>Среди населения Лахденпохского района преобладает негативное отношение к экстремизму. Большинство опрошенных (67 %) категорически против проявлений экстремистских действий. 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00166" y="1142984"/>
            <a:ext cx="6715172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pPr algn="ctr"/>
            <a:r>
              <a:rPr lang="ru-RU" sz="4800" dirty="0" smtClean="0"/>
              <a:t>Состояние межконфессиональных отношений </a:t>
            </a:r>
          </a:p>
          <a:p>
            <a:pPr algn="ctr"/>
            <a:r>
              <a:rPr lang="ru-RU" sz="4800" dirty="0" smtClean="0"/>
              <a:t>в  </a:t>
            </a:r>
            <a:r>
              <a:rPr lang="ru-RU" sz="4800" dirty="0" err="1" smtClean="0"/>
              <a:t>Лахденпохском</a:t>
            </a:r>
            <a:r>
              <a:rPr lang="ru-RU" sz="4800" dirty="0" smtClean="0"/>
              <a:t> муниципальном районе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1249</TotalTime>
  <Words>1701</Words>
  <PresentationFormat>Экран (4:3)</PresentationFormat>
  <Paragraphs>113</Paragraphs>
  <Slides>31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Солнцестояние</vt:lpstr>
      <vt:lpstr>Консультативный Совет по реализации национальной политики и развитию государственно-конфессиональных отношений  </vt:lpstr>
      <vt:lpstr>Слайд 2</vt:lpstr>
      <vt:lpstr>Слайд 3</vt:lpstr>
      <vt:lpstr>Представители национальностей, принявшие участие в опросе</vt:lpstr>
      <vt:lpstr>Слайд 5</vt:lpstr>
      <vt:lpstr>Приходилось ли Вам за последний год наблюдать в Вашем населенном пункте какие-либо проявления экстремизма? </vt:lpstr>
      <vt:lpstr>Оценки распространенности форм проявления экстремизма в  Лахденпохском муниципальном районе</vt:lpstr>
      <vt:lpstr>Отношение жителей района к экстремизму Как Вы относитесь к возможному проявлению экстремистских действий? </vt:lpstr>
      <vt:lpstr>Слайд 9</vt:lpstr>
      <vt:lpstr>Количество верующих Можете ли Вы сказать о себе: «Я верующий человек?»</vt:lpstr>
      <vt:lpstr>Отношение к представителям других конфессий Как Вы относитесь к верующим людям - представителям других религий? </vt:lpstr>
      <vt:lpstr>Как Вы относитесь к верующим, которые тщательно соблюдают все предписания своей религии? </vt:lpstr>
      <vt:lpstr>Бывали ли случаи, когда к Вам относились грубо, оскорбительно из-за Вашей религиозной принадлежности? </vt:lpstr>
      <vt:lpstr>Как Вы считаете, в Вашем населенном пункте достаточно или недостаточно предпринимается мер по противодействию экстремизму? </vt:lpstr>
      <vt:lpstr>Слайд 15</vt:lpstr>
      <vt:lpstr>Отношение жителей к представителям разных национальностей </vt:lpstr>
      <vt:lpstr>Как Вы относитесь к трудовым мигрантам, прибывшим на заработки в Ваш населенный пункт? </vt:lpstr>
      <vt:lpstr>Бывали ли случаи, когда к Вам относились грубо, оскорбительно из-за Вашей национальности? </vt:lpstr>
      <vt:lpstr>Охарактеризуйте, пожалуйста, Ваши отношения с представителями других национальностей, постоянно проживающих в Вашем районе (городе)? </vt:lpstr>
      <vt:lpstr>Между какими группами, на Ваш взгляд, в настоящее время в стране существуют наиболее острые противоречия? </vt:lpstr>
      <vt:lpstr>Между какими группами, на Ваш взгляд, в настоящее время в стране существуют наиболее острые противоречия? </vt:lpstr>
      <vt:lpstr>Слайд 22</vt:lpstr>
      <vt:lpstr>Слайд 23</vt:lpstr>
      <vt:lpstr>Как Вы оцениваете в настоящее время вероятность проведения терактов там, где Вы живете?</vt:lpstr>
      <vt:lpstr>Попадалась ли Вам информация по профилактике терактов? Если да, то в каких именно источниках?</vt:lpstr>
      <vt:lpstr>Слайд 26</vt:lpstr>
      <vt:lpstr>Где бы Вам было удобнее получать информацию по профилактике терактов? </vt:lpstr>
      <vt:lpstr>Слайд 28</vt:lpstr>
      <vt:lpstr>Как Вы считаете, там, где Вы живете, достаточно предпринимается мер для предотвращения терактов? </vt:lpstr>
      <vt:lpstr>Слайд 30</vt:lpstr>
      <vt:lpstr>Слайд 31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</dc:creator>
  <cp:lastModifiedBy>Админ</cp:lastModifiedBy>
  <cp:revision>123</cp:revision>
  <dcterms:created xsi:type="dcterms:W3CDTF">2015-12-25T08:52:26Z</dcterms:created>
  <dcterms:modified xsi:type="dcterms:W3CDTF">2016-02-19T13:21:34Z</dcterms:modified>
</cp:coreProperties>
</file>